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Lst>
  <p:notesMasterIdLst>
    <p:notesMasterId r:id="rId18"/>
  </p:notesMasterIdLst>
  <p:sldIdLst>
    <p:sldId id="256" r:id="rId2"/>
    <p:sldId id="258" r:id="rId3"/>
    <p:sldId id="262" r:id="rId4"/>
    <p:sldId id="261" r:id="rId5"/>
    <p:sldId id="265" r:id="rId6"/>
    <p:sldId id="267" r:id="rId7"/>
    <p:sldId id="269" r:id="rId8"/>
    <p:sldId id="276" r:id="rId9"/>
    <p:sldId id="275" r:id="rId10"/>
    <p:sldId id="268" r:id="rId11"/>
    <p:sldId id="279" r:id="rId12"/>
    <p:sldId id="280" r:id="rId13"/>
    <p:sldId id="277" r:id="rId14"/>
    <p:sldId id="271" r:id="rId15"/>
    <p:sldId id="274"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9A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6AA9D-455F-4584-9D4B-EC3569DE9762}" v="1268" dt="2022-08-06T16:06:11.277"/>
    <p1510:client id="{32373A0A-4ADE-26E4-2DB6-E5265A845A0E}" v="182" dt="2022-08-06T00:02:04.926"/>
    <p1510:client id="{66A65ECC-1235-5670-40BA-15214CEDB1FD}" v="26" dt="2022-08-05T22:46:01.573"/>
    <p1510:client id="{A214F830-5CAA-A34F-AA36-79C8B0A0CAC7}" v="675" dt="2022-08-06T14:15:35.976"/>
    <p1510:client id="{AB7014AD-B6B3-0C8F-0F62-93D911BA9593}" v="238" dt="2022-08-06T01:58:58.687"/>
    <p1510:client id="{AF66DC1D-BDB3-E7D6-3A53-E07D058E845D}" v="770" dt="2022-08-06T00:44:33.160"/>
    <p1510:client id="{BE788F39-88DB-A744-A86A-7E397CFD5C02}" v="260" dt="2022-08-06T14:44:20.531"/>
    <p1510:client id="{FB65847E-EB22-CE19-BFB1-DF9A275E4E10}" v="10" dt="2022-08-06T00:48:06.758"/>
    <p1510:client id="{FF1AD725-65CD-3855-F72A-F4A5F2FB4FCE}" v="28" dt="2022-08-05T20:18:10.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E6B7BB-64B2-4E55-AADF-9E95D3F822CC}"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8F98AEC0-D3AE-479D-BF20-3548157E9225}">
      <dgm:prSet custT="1"/>
      <dgm:spPr/>
      <dgm:t>
        <a:bodyPr/>
        <a:lstStyle/>
        <a:p>
          <a:r>
            <a:rPr lang="en-US" sz="1800">
              <a:latin typeface="+mn-lt"/>
            </a:rPr>
            <a:t>• </a:t>
          </a:r>
          <a:r>
            <a:rPr lang="en-US" sz="1800">
              <a:latin typeface="+mn-lt"/>
              <a:cs typeface="Calibri"/>
            </a:rPr>
            <a:t>Allow bank employees and customers to easily set up a bank account and provide additional services like loans, insurances, and cards </a:t>
          </a:r>
        </a:p>
      </dgm:t>
    </dgm:pt>
    <dgm:pt modelId="{9F18C89D-50F5-4CE7-AA01-9FA9CEEDBED7}" type="parTrans" cxnId="{6B5D308E-FAEB-48BA-AB0C-DA0FBC467C35}">
      <dgm:prSet/>
      <dgm:spPr/>
      <dgm:t>
        <a:bodyPr/>
        <a:lstStyle/>
        <a:p>
          <a:endParaRPr lang="en-US"/>
        </a:p>
      </dgm:t>
    </dgm:pt>
    <dgm:pt modelId="{714A48D6-4BCD-481B-BA7F-29C8933D8418}" type="sibTrans" cxnId="{6B5D308E-FAEB-48BA-AB0C-DA0FBC467C35}">
      <dgm:prSet/>
      <dgm:spPr/>
      <dgm:t>
        <a:bodyPr/>
        <a:lstStyle/>
        <a:p>
          <a:endParaRPr lang="en-US"/>
        </a:p>
      </dgm:t>
    </dgm:pt>
    <dgm:pt modelId="{ED9F6E98-DC7D-4C4E-ADF0-231D56CE2494}">
      <dgm:prSet custT="1"/>
      <dgm:spPr/>
      <dgm:t>
        <a:bodyPr/>
        <a:lstStyle/>
        <a:p>
          <a:r>
            <a:rPr lang="en-US" sz="1800">
              <a:latin typeface="+mn-lt"/>
            </a:rPr>
            <a:t>• </a:t>
          </a:r>
          <a:r>
            <a:rPr lang="en-US" sz="1800">
              <a:latin typeface="+mn-lt"/>
              <a:cs typeface="Calibri"/>
            </a:rPr>
            <a:t>Customers have the freedom to choose any type of loan, insurance, and card </a:t>
          </a:r>
        </a:p>
      </dgm:t>
    </dgm:pt>
    <dgm:pt modelId="{8D81F742-0C8B-42B8-B152-081D9AD2239A}" type="parTrans" cxnId="{4122A4C8-4A06-4C80-8A4F-B29EB7CCB561}">
      <dgm:prSet/>
      <dgm:spPr/>
      <dgm:t>
        <a:bodyPr/>
        <a:lstStyle/>
        <a:p>
          <a:endParaRPr lang="en-US"/>
        </a:p>
      </dgm:t>
    </dgm:pt>
    <dgm:pt modelId="{6C052C85-E78A-4923-BE10-06DF393A07BE}" type="sibTrans" cxnId="{4122A4C8-4A06-4C80-8A4F-B29EB7CCB561}">
      <dgm:prSet/>
      <dgm:spPr/>
      <dgm:t>
        <a:bodyPr/>
        <a:lstStyle/>
        <a:p>
          <a:endParaRPr lang="en-US"/>
        </a:p>
      </dgm:t>
    </dgm:pt>
    <dgm:pt modelId="{6BBCDE5E-E39E-4D6A-8E96-E72A2E35790F}">
      <dgm:prSet custT="1"/>
      <dgm:spPr/>
      <dgm:t>
        <a:bodyPr/>
        <a:lstStyle/>
        <a:p>
          <a:r>
            <a:rPr lang="en-US" sz="1800">
              <a:latin typeface="+mn-lt"/>
            </a:rPr>
            <a:t>• </a:t>
          </a:r>
          <a:r>
            <a:rPr lang="en-US" sz="1800">
              <a:latin typeface="+mn-lt"/>
              <a:cs typeface="Calibri"/>
            </a:rPr>
            <a:t>Customers can raise the request for the service and bank employees can approve or decline that request based on customer’s financial background </a:t>
          </a:r>
        </a:p>
      </dgm:t>
    </dgm:pt>
    <dgm:pt modelId="{F143BEE7-2329-4E79-8EDA-210ED8C37FA0}" type="parTrans" cxnId="{BE1BA4D8-F9FD-46A4-AAF8-8970E820A8E7}">
      <dgm:prSet/>
      <dgm:spPr/>
      <dgm:t>
        <a:bodyPr/>
        <a:lstStyle/>
        <a:p>
          <a:endParaRPr lang="en-US"/>
        </a:p>
      </dgm:t>
    </dgm:pt>
    <dgm:pt modelId="{CA5C0838-4C69-49FE-A361-E61EC4773D7B}" type="sibTrans" cxnId="{BE1BA4D8-F9FD-46A4-AAF8-8970E820A8E7}">
      <dgm:prSet/>
      <dgm:spPr/>
      <dgm:t>
        <a:bodyPr/>
        <a:lstStyle/>
        <a:p>
          <a:endParaRPr lang="en-US"/>
        </a:p>
      </dgm:t>
    </dgm:pt>
    <dgm:pt modelId="{F32CD020-A184-461F-B7E0-0740868F1780}">
      <dgm:prSet custT="1"/>
      <dgm:spPr/>
      <dgm:t>
        <a:bodyPr/>
        <a:lstStyle/>
        <a:p>
          <a:pPr rtl="0"/>
          <a:r>
            <a:rPr lang="en-US" sz="1800">
              <a:latin typeface="+mn-lt"/>
            </a:rPr>
            <a:t>• </a:t>
          </a:r>
          <a:r>
            <a:rPr lang="en-US" sz="1800">
              <a:latin typeface="+mn-lt"/>
              <a:cs typeface="Calibri"/>
            </a:rPr>
            <a:t>Allows bank employees and customers to track recent transactions made </a:t>
          </a:r>
        </a:p>
      </dgm:t>
    </dgm:pt>
    <dgm:pt modelId="{42BF8E6C-2E80-417D-A2AB-6DA3B0BEE22E}" type="parTrans" cxnId="{B1EA91F1-902A-4F70-B4DF-1AC1D871597C}">
      <dgm:prSet/>
      <dgm:spPr/>
      <dgm:t>
        <a:bodyPr/>
        <a:lstStyle/>
        <a:p>
          <a:endParaRPr lang="en-US"/>
        </a:p>
      </dgm:t>
    </dgm:pt>
    <dgm:pt modelId="{D54524ED-195A-445B-B4BA-CA2D6AB3D656}" type="sibTrans" cxnId="{B1EA91F1-902A-4F70-B4DF-1AC1D871597C}">
      <dgm:prSet/>
      <dgm:spPr/>
      <dgm:t>
        <a:bodyPr/>
        <a:lstStyle/>
        <a:p>
          <a:endParaRPr lang="en-US"/>
        </a:p>
      </dgm:t>
    </dgm:pt>
    <dgm:pt modelId="{5D8873B4-5FF8-4AA2-BB51-DB4B18D99A65}">
      <dgm:prSet custT="1"/>
      <dgm:spPr/>
      <dgm:t>
        <a:bodyPr/>
        <a:lstStyle/>
        <a:p>
          <a:r>
            <a:rPr lang="en-US" sz="1800">
              <a:latin typeface="+mn-lt"/>
              <a:cs typeface="Calibri"/>
            </a:rPr>
            <a:t>• Display statistical data to all the managers (Ex: Accounts created, different services availed, customer with poor credit scores, most popular branch, etc.) </a:t>
          </a:r>
        </a:p>
      </dgm:t>
    </dgm:pt>
    <dgm:pt modelId="{4400B8FC-D205-4338-857E-9DD3D993E1C7}" type="parTrans" cxnId="{1B51413D-F42F-44C5-9322-6FF66D2101FD}">
      <dgm:prSet/>
      <dgm:spPr/>
      <dgm:t>
        <a:bodyPr/>
        <a:lstStyle/>
        <a:p>
          <a:endParaRPr lang="en-US"/>
        </a:p>
      </dgm:t>
    </dgm:pt>
    <dgm:pt modelId="{513D8E1A-902F-4C8F-BD38-31ECB6258C38}" type="sibTrans" cxnId="{1B51413D-F42F-44C5-9322-6FF66D2101FD}">
      <dgm:prSet/>
      <dgm:spPr/>
      <dgm:t>
        <a:bodyPr/>
        <a:lstStyle/>
        <a:p>
          <a:endParaRPr lang="en-US"/>
        </a:p>
      </dgm:t>
    </dgm:pt>
    <dgm:pt modelId="{D20863D2-BEA2-41D9-9F97-7821AE1FE21F}">
      <dgm:prSet phldr="0" custT="1"/>
      <dgm:spPr/>
      <dgm:t>
        <a:bodyPr/>
        <a:lstStyle/>
        <a:p>
          <a:r>
            <a:rPr lang="en-US" sz="1800">
              <a:latin typeface="+mn-lt"/>
              <a:cs typeface="Calibri"/>
            </a:rPr>
            <a:t>• Allow customers to look up the status of the services that they have opted for in real time </a:t>
          </a:r>
        </a:p>
      </dgm:t>
    </dgm:pt>
    <dgm:pt modelId="{23F53D9C-6E2F-418D-97FC-484A7047DAB0}" type="parTrans" cxnId="{7E17AA77-BA95-4E17-A8CF-D65723C337B2}">
      <dgm:prSet/>
      <dgm:spPr/>
      <dgm:t>
        <a:bodyPr/>
        <a:lstStyle/>
        <a:p>
          <a:endParaRPr lang="en-US"/>
        </a:p>
      </dgm:t>
    </dgm:pt>
    <dgm:pt modelId="{1BF6A3BF-31EE-47AE-B927-3A27E2685E18}" type="sibTrans" cxnId="{7E17AA77-BA95-4E17-A8CF-D65723C337B2}">
      <dgm:prSet/>
      <dgm:spPr/>
      <dgm:t>
        <a:bodyPr/>
        <a:lstStyle/>
        <a:p>
          <a:endParaRPr lang="en-US"/>
        </a:p>
      </dgm:t>
    </dgm:pt>
    <dgm:pt modelId="{F4E1FF0B-ECA2-4D32-8857-01CB2BC06C85}" type="pres">
      <dgm:prSet presAssocID="{02E6B7BB-64B2-4E55-AADF-9E95D3F822CC}" presName="linear" presStyleCnt="0">
        <dgm:presLayoutVars>
          <dgm:animLvl val="lvl"/>
          <dgm:resizeHandles val="exact"/>
        </dgm:presLayoutVars>
      </dgm:prSet>
      <dgm:spPr/>
    </dgm:pt>
    <dgm:pt modelId="{9B8AAB57-596D-48B1-91D4-0402BEE401F1}" type="pres">
      <dgm:prSet presAssocID="{8F98AEC0-D3AE-479D-BF20-3548157E9225}" presName="parentText" presStyleLbl="node1" presStyleIdx="0" presStyleCnt="6">
        <dgm:presLayoutVars>
          <dgm:chMax val="0"/>
          <dgm:bulletEnabled val="1"/>
        </dgm:presLayoutVars>
      </dgm:prSet>
      <dgm:spPr/>
    </dgm:pt>
    <dgm:pt modelId="{17A07CE5-F307-42BE-9633-C4FABE2F8311}" type="pres">
      <dgm:prSet presAssocID="{714A48D6-4BCD-481B-BA7F-29C8933D8418}" presName="spacer" presStyleCnt="0"/>
      <dgm:spPr/>
    </dgm:pt>
    <dgm:pt modelId="{77834A57-329E-4C5B-8064-2854FA9FC031}" type="pres">
      <dgm:prSet presAssocID="{ED9F6E98-DC7D-4C4E-ADF0-231D56CE2494}" presName="parentText" presStyleLbl="node1" presStyleIdx="1" presStyleCnt="6">
        <dgm:presLayoutVars>
          <dgm:chMax val="0"/>
          <dgm:bulletEnabled val="1"/>
        </dgm:presLayoutVars>
      </dgm:prSet>
      <dgm:spPr/>
    </dgm:pt>
    <dgm:pt modelId="{6FB9FCCF-1C0A-4BDC-9643-19EAA2774A77}" type="pres">
      <dgm:prSet presAssocID="{6C052C85-E78A-4923-BE10-06DF393A07BE}" presName="spacer" presStyleCnt="0"/>
      <dgm:spPr/>
    </dgm:pt>
    <dgm:pt modelId="{938F553F-78D1-40A5-A66D-080FD55717A9}" type="pres">
      <dgm:prSet presAssocID="{6BBCDE5E-E39E-4D6A-8E96-E72A2E35790F}" presName="parentText" presStyleLbl="node1" presStyleIdx="2" presStyleCnt="6">
        <dgm:presLayoutVars>
          <dgm:chMax val="0"/>
          <dgm:bulletEnabled val="1"/>
        </dgm:presLayoutVars>
      </dgm:prSet>
      <dgm:spPr/>
    </dgm:pt>
    <dgm:pt modelId="{B2C5DD94-E869-4C95-8580-E2D3820021A5}" type="pres">
      <dgm:prSet presAssocID="{CA5C0838-4C69-49FE-A361-E61EC4773D7B}" presName="spacer" presStyleCnt="0"/>
      <dgm:spPr/>
    </dgm:pt>
    <dgm:pt modelId="{03A7839E-BC43-4509-9111-E57EB667A9A6}" type="pres">
      <dgm:prSet presAssocID="{F32CD020-A184-461F-B7E0-0740868F1780}" presName="parentText" presStyleLbl="node1" presStyleIdx="3" presStyleCnt="6">
        <dgm:presLayoutVars>
          <dgm:chMax val="0"/>
          <dgm:bulletEnabled val="1"/>
        </dgm:presLayoutVars>
      </dgm:prSet>
      <dgm:spPr/>
    </dgm:pt>
    <dgm:pt modelId="{B974C95B-B82A-43E5-8CA0-166BD92A0A83}" type="pres">
      <dgm:prSet presAssocID="{D54524ED-195A-445B-B4BA-CA2D6AB3D656}" presName="spacer" presStyleCnt="0"/>
      <dgm:spPr/>
    </dgm:pt>
    <dgm:pt modelId="{9C4E0822-3449-4B88-8318-73B4A4028D6A}" type="pres">
      <dgm:prSet presAssocID="{D20863D2-BEA2-41D9-9F97-7821AE1FE21F}" presName="parentText" presStyleLbl="node1" presStyleIdx="4" presStyleCnt="6">
        <dgm:presLayoutVars>
          <dgm:chMax val="0"/>
          <dgm:bulletEnabled val="1"/>
        </dgm:presLayoutVars>
      </dgm:prSet>
      <dgm:spPr/>
    </dgm:pt>
    <dgm:pt modelId="{DA7EC69D-AF25-4538-B40F-7183E4ADB78A}" type="pres">
      <dgm:prSet presAssocID="{1BF6A3BF-31EE-47AE-B927-3A27E2685E18}" presName="spacer" presStyleCnt="0"/>
      <dgm:spPr/>
    </dgm:pt>
    <dgm:pt modelId="{4672A912-AD1B-4038-89E8-C85106D1BF1C}" type="pres">
      <dgm:prSet presAssocID="{5D8873B4-5FF8-4AA2-BB51-DB4B18D99A65}" presName="parentText" presStyleLbl="node1" presStyleIdx="5" presStyleCnt="6">
        <dgm:presLayoutVars>
          <dgm:chMax val="0"/>
          <dgm:bulletEnabled val="1"/>
        </dgm:presLayoutVars>
      </dgm:prSet>
      <dgm:spPr/>
    </dgm:pt>
  </dgm:ptLst>
  <dgm:cxnLst>
    <dgm:cxn modelId="{4CF7300A-51DA-4224-82AA-0311FCFFA105}" type="presOf" srcId="{F32CD020-A184-461F-B7E0-0740868F1780}" destId="{03A7839E-BC43-4509-9111-E57EB667A9A6}" srcOrd="0" destOrd="0" presId="urn:microsoft.com/office/officeart/2005/8/layout/vList2"/>
    <dgm:cxn modelId="{1B51413D-F42F-44C5-9322-6FF66D2101FD}" srcId="{02E6B7BB-64B2-4E55-AADF-9E95D3F822CC}" destId="{5D8873B4-5FF8-4AA2-BB51-DB4B18D99A65}" srcOrd="5" destOrd="0" parTransId="{4400B8FC-D205-4338-857E-9DD3D993E1C7}" sibTransId="{513D8E1A-902F-4C8F-BD38-31ECB6258C38}"/>
    <dgm:cxn modelId="{7E17AA77-BA95-4E17-A8CF-D65723C337B2}" srcId="{02E6B7BB-64B2-4E55-AADF-9E95D3F822CC}" destId="{D20863D2-BEA2-41D9-9F97-7821AE1FE21F}" srcOrd="4" destOrd="0" parTransId="{23F53D9C-6E2F-418D-97FC-484A7047DAB0}" sibTransId="{1BF6A3BF-31EE-47AE-B927-3A27E2685E18}"/>
    <dgm:cxn modelId="{5258707F-5290-415B-A74E-4E4DC84D9586}" type="presOf" srcId="{8F98AEC0-D3AE-479D-BF20-3548157E9225}" destId="{9B8AAB57-596D-48B1-91D4-0402BEE401F1}" srcOrd="0" destOrd="0" presId="urn:microsoft.com/office/officeart/2005/8/layout/vList2"/>
    <dgm:cxn modelId="{3105E283-6C22-4025-B7EE-105BA92BDD1D}" type="presOf" srcId="{5D8873B4-5FF8-4AA2-BB51-DB4B18D99A65}" destId="{4672A912-AD1B-4038-89E8-C85106D1BF1C}" srcOrd="0" destOrd="0" presId="urn:microsoft.com/office/officeart/2005/8/layout/vList2"/>
    <dgm:cxn modelId="{6B5D308E-FAEB-48BA-AB0C-DA0FBC467C35}" srcId="{02E6B7BB-64B2-4E55-AADF-9E95D3F822CC}" destId="{8F98AEC0-D3AE-479D-BF20-3548157E9225}" srcOrd="0" destOrd="0" parTransId="{9F18C89D-50F5-4CE7-AA01-9FA9CEEDBED7}" sibTransId="{714A48D6-4BCD-481B-BA7F-29C8933D8418}"/>
    <dgm:cxn modelId="{4122A4C8-4A06-4C80-8A4F-B29EB7CCB561}" srcId="{02E6B7BB-64B2-4E55-AADF-9E95D3F822CC}" destId="{ED9F6E98-DC7D-4C4E-ADF0-231D56CE2494}" srcOrd="1" destOrd="0" parTransId="{8D81F742-0C8B-42B8-B152-081D9AD2239A}" sibTransId="{6C052C85-E78A-4923-BE10-06DF393A07BE}"/>
    <dgm:cxn modelId="{DCD702D8-9E49-42C2-9528-19B02D39BCA0}" type="presOf" srcId="{D20863D2-BEA2-41D9-9F97-7821AE1FE21F}" destId="{9C4E0822-3449-4B88-8318-73B4A4028D6A}" srcOrd="0" destOrd="0" presId="urn:microsoft.com/office/officeart/2005/8/layout/vList2"/>
    <dgm:cxn modelId="{BE1BA4D8-F9FD-46A4-AAF8-8970E820A8E7}" srcId="{02E6B7BB-64B2-4E55-AADF-9E95D3F822CC}" destId="{6BBCDE5E-E39E-4D6A-8E96-E72A2E35790F}" srcOrd="2" destOrd="0" parTransId="{F143BEE7-2329-4E79-8EDA-210ED8C37FA0}" sibTransId="{CA5C0838-4C69-49FE-A361-E61EC4773D7B}"/>
    <dgm:cxn modelId="{1FAF85DA-DD5A-4857-A201-BA49F29D2237}" type="presOf" srcId="{02E6B7BB-64B2-4E55-AADF-9E95D3F822CC}" destId="{F4E1FF0B-ECA2-4D32-8857-01CB2BC06C85}" srcOrd="0" destOrd="0" presId="urn:microsoft.com/office/officeart/2005/8/layout/vList2"/>
    <dgm:cxn modelId="{80BAE8EF-05DE-4361-9765-8AC53BAF1BAE}" type="presOf" srcId="{6BBCDE5E-E39E-4D6A-8E96-E72A2E35790F}" destId="{938F553F-78D1-40A5-A66D-080FD55717A9}" srcOrd="0" destOrd="0" presId="urn:microsoft.com/office/officeart/2005/8/layout/vList2"/>
    <dgm:cxn modelId="{B1EA91F1-902A-4F70-B4DF-1AC1D871597C}" srcId="{02E6B7BB-64B2-4E55-AADF-9E95D3F822CC}" destId="{F32CD020-A184-461F-B7E0-0740868F1780}" srcOrd="3" destOrd="0" parTransId="{42BF8E6C-2E80-417D-A2AB-6DA3B0BEE22E}" sibTransId="{D54524ED-195A-445B-B4BA-CA2D6AB3D656}"/>
    <dgm:cxn modelId="{2BDF20F9-0882-4B5A-B543-E1A10EA9C941}" type="presOf" srcId="{ED9F6E98-DC7D-4C4E-ADF0-231D56CE2494}" destId="{77834A57-329E-4C5B-8064-2854FA9FC031}" srcOrd="0" destOrd="0" presId="urn:microsoft.com/office/officeart/2005/8/layout/vList2"/>
    <dgm:cxn modelId="{49D13BF2-FD77-4BCE-A685-050177A73F17}" type="presParOf" srcId="{F4E1FF0B-ECA2-4D32-8857-01CB2BC06C85}" destId="{9B8AAB57-596D-48B1-91D4-0402BEE401F1}" srcOrd="0" destOrd="0" presId="urn:microsoft.com/office/officeart/2005/8/layout/vList2"/>
    <dgm:cxn modelId="{A47DBB04-2ED2-43A5-B38C-C57A675D469D}" type="presParOf" srcId="{F4E1FF0B-ECA2-4D32-8857-01CB2BC06C85}" destId="{17A07CE5-F307-42BE-9633-C4FABE2F8311}" srcOrd="1" destOrd="0" presId="urn:microsoft.com/office/officeart/2005/8/layout/vList2"/>
    <dgm:cxn modelId="{6B0AB9DF-4B5E-4E55-8111-59C757B92A8E}" type="presParOf" srcId="{F4E1FF0B-ECA2-4D32-8857-01CB2BC06C85}" destId="{77834A57-329E-4C5B-8064-2854FA9FC031}" srcOrd="2" destOrd="0" presId="urn:microsoft.com/office/officeart/2005/8/layout/vList2"/>
    <dgm:cxn modelId="{2F74504C-A0C0-4C04-BFEC-7CA5DAAFB585}" type="presParOf" srcId="{F4E1FF0B-ECA2-4D32-8857-01CB2BC06C85}" destId="{6FB9FCCF-1C0A-4BDC-9643-19EAA2774A77}" srcOrd="3" destOrd="0" presId="urn:microsoft.com/office/officeart/2005/8/layout/vList2"/>
    <dgm:cxn modelId="{1E3A9898-84E7-48F6-BD76-8DA6F7A54798}" type="presParOf" srcId="{F4E1FF0B-ECA2-4D32-8857-01CB2BC06C85}" destId="{938F553F-78D1-40A5-A66D-080FD55717A9}" srcOrd="4" destOrd="0" presId="urn:microsoft.com/office/officeart/2005/8/layout/vList2"/>
    <dgm:cxn modelId="{5999FE39-F7E1-48B7-B30D-2F9A3FED7ACD}" type="presParOf" srcId="{F4E1FF0B-ECA2-4D32-8857-01CB2BC06C85}" destId="{B2C5DD94-E869-4C95-8580-E2D3820021A5}" srcOrd="5" destOrd="0" presId="urn:microsoft.com/office/officeart/2005/8/layout/vList2"/>
    <dgm:cxn modelId="{3B24A8CA-D94C-46EE-B069-264589D20870}" type="presParOf" srcId="{F4E1FF0B-ECA2-4D32-8857-01CB2BC06C85}" destId="{03A7839E-BC43-4509-9111-E57EB667A9A6}" srcOrd="6" destOrd="0" presId="urn:microsoft.com/office/officeart/2005/8/layout/vList2"/>
    <dgm:cxn modelId="{DAFBCAAD-27DD-4E1C-B8DB-48EB99D7A473}" type="presParOf" srcId="{F4E1FF0B-ECA2-4D32-8857-01CB2BC06C85}" destId="{B974C95B-B82A-43E5-8CA0-166BD92A0A83}" srcOrd="7" destOrd="0" presId="urn:microsoft.com/office/officeart/2005/8/layout/vList2"/>
    <dgm:cxn modelId="{149EF0EC-498C-4AD7-BC50-1D54F981F861}" type="presParOf" srcId="{F4E1FF0B-ECA2-4D32-8857-01CB2BC06C85}" destId="{9C4E0822-3449-4B88-8318-73B4A4028D6A}" srcOrd="8" destOrd="0" presId="urn:microsoft.com/office/officeart/2005/8/layout/vList2"/>
    <dgm:cxn modelId="{E58A65A5-0ECC-4FB1-A0B0-7FE5853B2853}" type="presParOf" srcId="{F4E1FF0B-ECA2-4D32-8857-01CB2BC06C85}" destId="{DA7EC69D-AF25-4538-B40F-7183E4ADB78A}" srcOrd="9" destOrd="0" presId="urn:microsoft.com/office/officeart/2005/8/layout/vList2"/>
    <dgm:cxn modelId="{92A0F447-D2AA-4EC7-AEE1-2B7AF25CFB37}" type="presParOf" srcId="{F4E1FF0B-ECA2-4D32-8857-01CB2BC06C85}" destId="{4672A912-AD1B-4038-89E8-C85106D1BF1C}"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AAB57-596D-48B1-91D4-0402BEE401F1}">
      <dsp:nvSpPr>
        <dsp:cNvPr id="0" name=""/>
        <dsp:cNvSpPr/>
      </dsp:nvSpPr>
      <dsp:spPr>
        <a:xfrm>
          <a:off x="0" y="2232"/>
          <a:ext cx="6142039" cy="77921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mn-lt"/>
            </a:rPr>
            <a:t>• </a:t>
          </a:r>
          <a:r>
            <a:rPr lang="en-US" sz="1800" kern="1200">
              <a:latin typeface="+mn-lt"/>
              <a:cs typeface="Calibri"/>
            </a:rPr>
            <a:t>Allow bank employees and customers to easily set up a bank account and provide additional services like loans, insurances, and cards </a:t>
          </a:r>
        </a:p>
      </dsp:txBody>
      <dsp:txXfrm>
        <a:off x="38038" y="40270"/>
        <a:ext cx="6065963" cy="703139"/>
      </dsp:txXfrm>
    </dsp:sp>
    <dsp:sp modelId="{77834A57-329E-4C5B-8064-2854FA9FC031}">
      <dsp:nvSpPr>
        <dsp:cNvPr id="0" name=""/>
        <dsp:cNvSpPr/>
      </dsp:nvSpPr>
      <dsp:spPr>
        <a:xfrm>
          <a:off x="0" y="792599"/>
          <a:ext cx="6142039" cy="77921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mn-lt"/>
            </a:rPr>
            <a:t>• </a:t>
          </a:r>
          <a:r>
            <a:rPr lang="en-US" sz="1800" kern="1200">
              <a:latin typeface="+mn-lt"/>
              <a:cs typeface="Calibri"/>
            </a:rPr>
            <a:t>Customers have the freedom to choose any type of loan, insurance, and card </a:t>
          </a:r>
        </a:p>
      </dsp:txBody>
      <dsp:txXfrm>
        <a:off x="38038" y="830637"/>
        <a:ext cx="6065963" cy="703139"/>
      </dsp:txXfrm>
    </dsp:sp>
    <dsp:sp modelId="{938F553F-78D1-40A5-A66D-080FD55717A9}">
      <dsp:nvSpPr>
        <dsp:cNvPr id="0" name=""/>
        <dsp:cNvSpPr/>
      </dsp:nvSpPr>
      <dsp:spPr>
        <a:xfrm>
          <a:off x="0" y="1582966"/>
          <a:ext cx="6142039" cy="77921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mn-lt"/>
            </a:rPr>
            <a:t>• </a:t>
          </a:r>
          <a:r>
            <a:rPr lang="en-US" sz="1800" kern="1200">
              <a:latin typeface="+mn-lt"/>
              <a:cs typeface="Calibri"/>
            </a:rPr>
            <a:t>Customers can raise the request for the service and bank employees can approve or decline that request based on customer’s financial background </a:t>
          </a:r>
        </a:p>
      </dsp:txBody>
      <dsp:txXfrm>
        <a:off x="38038" y="1621004"/>
        <a:ext cx="6065963" cy="703139"/>
      </dsp:txXfrm>
    </dsp:sp>
    <dsp:sp modelId="{03A7839E-BC43-4509-9111-E57EB667A9A6}">
      <dsp:nvSpPr>
        <dsp:cNvPr id="0" name=""/>
        <dsp:cNvSpPr/>
      </dsp:nvSpPr>
      <dsp:spPr>
        <a:xfrm>
          <a:off x="0" y="2373333"/>
          <a:ext cx="6142039" cy="77921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mn-lt"/>
            </a:rPr>
            <a:t>• </a:t>
          </a:r>
          <a:r>
            <a:rPr lang="en-US" sz="1800" kern="1200">
              <a:latin typeface="+mn-lt"/>
              <a:cs typeface="Calibri"/>
            </a:rPr>
            <a:t>Allows bank employees and customers to track recent transactions made </a:t>
          </a:r>
        </a:p>
      </dsp:txBody>
      <dsp:txXfrm>
        <a:off x="38038" y="2411371"/>
        <a:ext cx="6065963" cy="703139"/>
      </dsp:txXfrm>
    </dsp:sp>
    <dsp:sp modelId="{9C4E0822-3449-4B88-8318-73B4A4028D6A}">
      <dsp:nvSpPr>
        <dsp:cNvPr id="0" name=""/>
        <dsp:cNvSpPr/>
      </dsp:nvSpPr>
      <dsp:spPr>
        <a:xfrm>
          <a:off x="0" y="3163700"/>
          <a:ext cx="6142039" cy="77921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mn-lt"/>
              <a:cs typeface="Calibri"/>
            </a:rPr>
            <a:t>• Allow customers to look up the status of the services that they have opted for in real time </a:t>
          </a:r>
        </a:p>
      </dsp:txBody>
      <dsp:txXfrm>
        <a:off x="38038" y="3201738"/>
        <a:ext cx="6065963" cy="703139"/>
      </dsp:txXfrm>
    </dsp:sp>
    <dsp:sp modelId="{4672A912-AD1B-4038-89E8-C85106D1BF1C}">
      <dsp:nvSpPr>
        <dsp:cNvPr id="0" name=""/>
        <dsp:cNvSpPr/>
      </dsp:nvSpPr>
      <dsp:spPr>
        <a:xfrm>
          <a:off x="0" y="3954067"/>
          <a:ext cx="6142039" cy="77921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mn-lt"/>
              <a:cs typeface="Calibri"/>
            </a:rPr>
            <a:t>• Display statistical data to all the managers (Ex: Accounts created, different services availed, customer with poor credit scores, most popular branch, etc.) </a:t>
          </a:r>
        </a:p>
      </dsp:txBody>
      <dsp:txXfrm>
        <a:off x="38038" y="3992105"/>
        <a:ext cx="6065963" cy="7031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3290C-E0D5-4D40-9604-E2D28430CE78}" type="datetimeFigureOut">
              <a:rPr lang="en-US" smtClean="0"/>
              <a:t>8/6/22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96AE7-50C8-1B47-A91E-5F9275F08CDB}" type="slidenum">
              <a:rPr lang="en-US" smtClean="0"/>
              <a:t>‹#›</a:t>
            </a:fld>
            <a:endParaRPr lang="en-US"/>
          </a:p>
        </p:txBody>
      </p:sp>
    </p:spTree>
    <p:extLst>
      <p:ext uri="{BB962C8B-B14F-4D97-AF65-F5344CB8AC3E}">
        <p14:creationId xmlns:p14="http://schemas.microsoft.com/office/powerpoint/2010/main" val="2886516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196AE7-50C8-1B47-A91E-5F9275F08CDB}" type="slidenum">
              <a:rPr lang="en-US" smtClean="0"/>
              <a:t>1</a:t>
            </a:fld>
            <a:endParaRPr lang="en-US"/>
          </a:p>
        </p:txBody>
      </p:sp>
    </p:spTree>
    <p:extLst>
      <p:ext uri="{BB962C8B-B14F-4D97-AF65-F5344CB8AC3E}">
        <p14:creationId xmlns:p14="http://schemas.microsoft.com/office/powerpoint/2010/main" val="245974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196AE7-50C8-1B47-A91E-5F9275F08CDB}" type="slidenum">
              <a:rPr lang="en-US" smtClean="0"/>
              <a:t>9</a:t>
            </a:fld>
            <a:endParaRPr lang="en-US"/>
          </a:p>
        </p:txBody>
      </p:sp>
    </p:spTree>
    <p:extLst>
      <p:ext uri="{BB962C8B-B14F-4D97-AF65-F5344CB8AC3E}">
        <p14:creationId xmlns:p14="http://schemas.microsoft.com/office/powerpoint/2010/main" val="2135143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82862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2657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3710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1847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5738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080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45390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26626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55781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35334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4535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4669997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flickr.com/photos/chicagocrimescenes/606569486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www.pngall.com/solution-png/download/36797"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uilding, outdoor, government building, colonnade&#10;&#10;Description automatically generated">
            <a:extLst>
              <a:ext uri="{FF2B5EF4-FFF2-40B4-BE49-F238E27FC236}">
                <a16:creationId xmlns:a16="http://schemas.microsoft.com/office/drawing/2014/main" id="{BB902A8A-4F50-AF27-D380-736D2FCF63F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4603" b="833"/>
          <a:stretch/>
        </p:blipFill>
        <p:spPr>
          <a:xfrm>
            <a:off x="2522358" y="10"/>
            <a:ext cx="9669642" cy="6857990"/>
          </a:xfrm>
          <a:prstGeom prst="rect">
            <a:avLst/>
          </a:prstGeom>
        </p:spPr>
      </p:pic>
      <p:sp>
        <p:nvSpPr>
          <p:cNvPr id="81"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8162" y="709047"/>
            <a:ext cx="6564162" cy="1853142"/>
          </a:xfrm>
          <a:noFill/>
        </p:spPr>
        <p:txBody>
          <a:bodyPr vert="horz" lIns="91440" tIns="45720" rIns="91440" bIns="45720" rtlCol="0">
            <a:normAutofit/>
          </a:bodyPr>
          <a:lstStyle/>
          <a:p>
            <a:pPr algn="l"/>
            <a:r>
              <a:rPr lang="en-US" sz="4000">
                <a:latin typeface="Calibri" panose="020F0502020204030204" pitchFamily="34" charset="0"/>
                <a:cs typeface="Calibri" panose="020F0502020204030204" pitchFamily="34" charset="0"/>
              </a:rPr>
              <a:t>Team 13 - </a:t>
            </a:r>
            <a:r>
              <a:rPr lang="en-US" sz="4000" kern="1200">
                <a:latin typeface="Calibri" panose="020F0502020204030204" pitchFamily="34" charset="0"/>
                <a:cs typeface="Calibri" panose="020F0502020204030204" pitchFamily="34" charset="0"/>
              </a:rPr>
              <a:t>Banking &amp; Financial Service Management </a:t>
            </a:r>
          </a:p>
        </p:txBody>
      </p:sp>
      <p:sp>
        <p:nvSpPr>
          <p:cNvPr id="3" name="Subtitle 2"/>
          <p:cNvSpPr>
            <a:spLocks noGrp="1"/>
          </p:cNvSpPr>
          <p:nvPr>
            <p:ph type="subTitle" idx="1"/>
          </p:nvPr>
        </p:nvSpPr>
        <p:spPr>
          <a:xfrm>
            <a:off x="732096" y="3429000"/>
            <a:ext cx="5373561" cy="1485319"/>
          </a:xfrm>
          <a:noFill/>
        </p:spPr>
        <p:txBody>
          <a:bodyPr vert="horz" lIns="91440" tIns="45720" rIns="91440" bIns="45720" rtlCol="0" anchor="t">
            <a:noAutofit/>
          </a:bodyPr>
          <a:lstStyle/>
          <a:p>
            <a:pPr algn="l"/>
            <a:r>
              <a:rPr lang="en-US" sz="1800">
                <a:latin typeface="Calibri"/>
                <a:cs typeface="Calibri"/>
              </a:rPr>
              <a:t>TEAM MEMBERS</a:t>
            </a:r>
          </a:p>
          <a:p>
            <a:pPr algn="l"/>
            <a:r>
              <a:rPr lang="en-US" sz="1800">
                <a:latin typeface="Calibri"/>
                <a:cs typeface="Calibri"/>
              </a:rPr>
              <a:t>Ankita Kumari                       NUID : 002929668</a:t>
            </a:r>
          </a:p>
          <a:p>
            <a:pPr algn="l"/>
            <a:r>
              <a:rPr lang="en-US" sz="1800">
                <a:latin typeface="Calibri"/>
                <a:cs typeface="Calibri"/>
              </a:rPr>
              <a:t>Hazel Lobo                            NUID : 001001740</a:t>
            </a:r>
          </a:p>
          <a:p>
            <a:pPr algn="l"/>
            <a:r>
              <a:rPr lang="en-US" sz="1800">
                <a:latin typeface="Calibri"/>
                <a:cs typeface="Calibri"/>
              </a:rPr>
              <a:t>Sanjana </a:t>
            </a:r>
            <a:r>
              <a:rPr lang="en-US" sz="1800" err="1">
                <a:latin typeface="Calibri"/>
                <a:cs typeface="Calibri"/>
              </a:rPr>
              <a:t>Chatti</a:t>
            </a:r>
            <a:r>
              <a:rPr lang="en-US" sz="1800">
                <a:latin typeface="Calibri"/>
                <a:cs typeface="Calibri"/>
              </a:rPr>
              <a:t>                      NUID : 002105435</a:t>
            </a:r>
            <a:endParaRPr lang="en-US" sz="1800">
              <a:cs typeface="Calibri"/>
            </a:endParaRPr>
          </a:p>
          <a:p>
            <a:pPr algn="l"/>
            <a:r>
              <a:rPr lang="en-US" sz="1800" err="1">
                <a:latin typeface="Calibri"/>
                <a:cs typeface="Calibri"/>
              </a:rPr>
              <a:t>Achyuth</a:t>
            </a:r>
            <a:r>
              <a:rPr lang="en-US" sz="1800">
                <a:latin typeface="Calibri"/>
                <a:cs typeface="Calibri"/>
              </a:rPr>
              <a:t> Varma                    NUID : 002960283</a:t>
            </a:r>
          </a:p>
          <a:p>
            <a:pPr algn="l"/>
            <a:r>
              <a:rPr lang="en-US" sz="1800">
                <a:latin typeface="Calibri"/>
                <a:cs typeface="Calibri"/>
              </a:rPr>
              <a:t>Vachana </a:t>
            </a:r>
            <a:r>
              <a:rPr lang="en-US" sz="1800" err="1">
                <a:latin typeface="Calibri"/>
                <a:cs typeface="Calibri"/>
              </a:rPr>
              <a:t>Belgavi</a:t>
            </a:r>
            <a:r>
              <a:rPr lang="en-US" sz="1800">
                <a:latin typeface="Calibri"/>
                <a:cs typeface="Calibri"/>
              </a:rPr>
              <a:t>                   NUID : 002101078</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5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26E0E-2FBF-A495-90AD-78B2AC710690}"/>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000" kern="1200">
                <a:solidFill>
                  <a:schemeClr val="tx1"/>
                </a:solidFill>
                <a:latin typeface="+mn-lt"/>
                <a:ea typeface="+mj-ea"/>
                <a:cs typeface="+mj-cs"/>
              </a:rPr>
              <a:t>Types of Transactions</a:t>
            </a:r>
          </a:p>
        </p:txBody>
      </p:sp>
      <p:pic>
        <p:nvPicPr>
          <p:cNvPr id="2052" name="Picture 4" descr="101,557 Transaction Photos - Free &amp; Royalty-Free Stock Photos from  Dreamstime">
            <a:extLst>
              <a:ext uri="{FF2B5EF4-FFF2-40B4-BE49-F238E27FC236}">
                <a16:creationId xmlns:a16="http://schemas.microsoft.com/office/drawing/2014/main" id="{733C3318-8452-61AF-2D31-24C61A603A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3" r="1" b="1"/>
          <a:stretch/>
        </p:blipFill>
        <p:spPr bwMode="auto">
          <a:xfrm>
            <a:off x="1467351" y="2644557"/>
            <a:ext cx="3722716" cy="34221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831C20-B46B-D054-9598-51BB4201AB77}"/>
              </a:ext>
            </a:extLst>
          </p:cNvPr>
          <p:cNvPicPr>
            <a:picLocks noChangeAspect="1"/>
          </p:cNvPicPr>
          <p:nvPr/>
        </p:nvPicPr>
        <p:blipFill>
          <a:blip r:embed="rId3"/>
          <a:stretch>
            <a:fillRect/>
          </a:stretch>
        </p:blipFill>
        <p:spPr>
          <a:xfrm>
            <a:off x="6189933" y="2410447"/>
            <a:ext cx="5688877" cy="3988907"/>
          </a:xfrm>
          <a:prstGeom prst="rect">
            <a:avLst/>
          </a:prstGeom>
        </p:spPr>
      </p:pic>
    </p:spTree>
    <p:extLst>
      <p:ext uri="{BB962C8B-B14F-4D97-AF65-F5344CB8AC3E}">
        <p14:creationId xmlns:p14="http://schemas.microsoft.com/office/powerpoint/2010/main" val="2050032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80D3-6E6E-9ED5-573A-C193ABE18095}"/>
              </a:ext>
            </a:extLst>
          </p:cNvPr>
          <p:cNvSpPr>
            <a:spLocks noGrp="1"/>
          </p:cNvSpPr>
          <p:nvPr>
            <p:ph type="title"/>
          </p:nvPr>
        </p:nvSpPr>
        <p:spPr/>
        <p:txBody>
          <a:bodyPr>
            <a:normAutofit/>
          </a:bodyPr>
          <a:lstStyle/>
          <a:p>
            <a:pPr algn="ctr"/>
            <a:r>
              <a:rPr lang="en-US" sz="5000">
                <a:latin typeface="Calibri"/>
                <a:cs typeface="Calibri"/>
              </a:rPr>
              <a:t>Procedure - 1</a:t>
            </a:r>
          </a:p>
        </p:txBody>
      </p:sp>
      <p:pic>
        <p:nvPicPr>
          <p:cNvPr id="6" name="Content Placeholder 5">
            <a:extLst>
              <a:ext uri="{FF2B5EF4-FFF2-40B4-BE49-F238E27FC236}">
                <a16:creationId xmlns:a16="http://schemas.microsoft.com/office/drawing/2014/main" id="{2F6DAC05-C01F-4CA6-5F42-C9C67AD072EA}"/>
              </a:ext>
            </a:extLst>
          </p:cNvPr>
          <p:cNvPicPr>
            <a:picLocks noGrp="1" noChangeAspect="1"/>
          </p:cNvPicPr>
          <p:nvPr>
            <p:ph idx="1"/>
          </p:nvPr>
        </p:nvPicPr>
        <p:blipFill>
          <a:blip r:embed="rId2"/>
          <a:stretch>
            <a:fillRect/>
          </a:stretch>
        </p:blipFill>
        <p:spPr>
          <a:xfrm>
            <a:off x="511552" y="1629696"/>
            <a:ext cx="5312305" cy="3824776"/>
          </a:xfrm>
          <a:prstGeom prst="rect">
            <a:avLst/>
          </a:prstGeom>
        </p:spPr>
      </p:pic>
      <p:pic>
        <p:nvPicPr>
          <p:cNvPr id="7" name="Picture 6">
            <a:extLst>
              <a:ext uri="{FF2B5EF4-FFF2-40B4-BE49-F238E27FC236}">
                <a16:creationId xmlns:a16="http://schemas.microsoft.com/office/drawing/2014/main" id="{63AB762B-4D77-95C9-04AA-9EEB1D2E1697}"/>
              </a:ext>
            </a:extLst>
          </p:cNvPr>
          <p:cNvPicPr>
            <a:picLocks noChangeAspect="1"/>
          </p:cNvPicPr>
          <p:nvPr/>
        </p:nvPicPr>
        <p:blipFill>
          <a:blip r:embed="rId3"/>
          <a:stretch>
            <a:fillRect/>
          </a:stretch>
        </p:blipFill>
        <p:spPr>
          <a:xfrm>
            <a:off x="6206301" y="1629695"/>
            <a:ext cx="5312305" cy="3824777"/>
          </a:xfrm>
          <a:prstGeom prst="rect">
            <a:avLst/>
          </a:prstGeom>
        </p:spPr>
      </p:pic>
    </p:spTree>
    <p:extLst>
      <p:ext uri="{BB962C8B-B14F-4D97-AF65-F5344CB8AC3E}">
        <p14:creationId xmlns:p14="http://schemas.microsoft.com/office/powerpoint/2010/main" val="157420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331E-4777-BB35-F8E5-47FA81DAE563}"/>
              </a:ext>
            </a:extLst>
          </p:cNvPr>
          <p:cNvSpPr>
            <a:spLocks noGrp="1"/>
          </p:cNvSpPr>
          <p:nvPr>
            <p:ph type="title"/>
          </p:nvPr>
        </p:nvSpPr>
        <p:spPr/>
        <p:txBody>
          <a:bodyPr>
            <a:normAutofit/>
          </a:bodyPr>
          <a:lstStyle/>
          <a:p>
            <a:pPr algn="ctr"/>
            <a:r>
              <a:rPr lang="en-US" sz="5000">
                <a:latin typeface="Calibri"/>
                <a:cs typeface="Calibri"/>
              </a:rPr>
              <a:t>Procedure - 2</a:t>
            </a:r>
          </a:p>
        </p:txBody>
      </p:sp>
      <p:pic>
        <p:nvPicPr>
          <p:cNvPr id="4" name="Picture 3">
            <a:extLst>
              <a:ext uri="{FF2B5EF4-FFF2-40B4-BE49-F238E27FC236}">
                <a16:creationId xmlns:a16="http://schemas.microsoft.com/office/drawing/2014/main" id="{C6C25E85-B5B7-C371-CEA6-655F04A93B25}"/>
              </a:ext>
            </a:extLst>
          </p:cNvPr>
          <p:cNvPicPr>
            <a:picLocks noChangeAspect="1"/>
          </p:cNvPicPr>
          <p:nvPr/>
        </p:nvPicPr>
        <p:blipFill>
          <a:blip r:embed="rId2"/>
          <a:stretch>
            <a:fillRect/>
          </a:stretch>
        </p:blipFill>
        <p:spPr>
          <a:xfrm>
            <a:off x="2077324" y="1437951"/>
            <a:ext cx="8037352" cy="4773358"/>
          </a:xfrm>
          <a:prstGeom prst="rect">
            <a:avLst/>
          </a:prstGeom>
        </p:spPr>
      </p:pic>
    </p:spTree>
    <p:extLst>
      <p:ext uri="{BB962C8B-B14F-4D97-AF65-F5344CB8AC3E}">
        <p14:creationId xmlns:p14="http://schemas.microsoft.com/office/powerpoint/2010/main" val="2720825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80D3-6E6E-9ED5-573A-C193ABE18095}"/>
              </a:ext>
            </a:extLst>
          </p:cNvPr>
          <p:cNvSpPr>
            <a:spLocks noGrp="1"/>
          </p:cNvSpPr>
          <p:nvPr>
            <p:ph type="title"/>
          </p:nvPr>
        </p:nvSpPr>
        <p:spPr/>
        <p:txBody>
          <a:bodyPr>
            <a:normAutofit/>
          </a:bodyPr>
          <a:lstStyle/>
          <a:p>
            <a:pPr algn="ctr"/>
            <a:r>
              <a:rPr lang="en-US" sz="5000">
                <a:latin typeface="Calibri"/>
                <a:cs typeface="Calibri"/>
              </a:rPr>
              <a:t>Triggers</a:t>
            </a:r>
          </a:p>
        </p:txBody>
      </p:sp>
      <p:sp>
        <p:nvSpPr>
          <p:cNvPr id="3" name="Content Placeholder 2">
            <a:extLst>
              <a:ext uri="{FF2B5EF4-FFF2-40B4-BE49-F238E27FC236}">
                <a16:creationId xmlns:a16="http://schemas.microsoft.com/office/drawing/2014/main" id="{A773D06B-3108-7D74-54F6-B6A5D0932074}"/>
              </a:ext>
            </a:extLst>
          </p:cNvPr>
          <p:cNvSpPr>
            <a:spLocks noGrp="1"/>
          </p:cNvSpPr>
          <p:nvPr>
            <p:ph idx="1"/>
          </p:nvPr>
        </p:nvSpPr>
        <p:spPr>
          <a:xfrm>
            <a:off x="838200" y="1825625"/>
            <a:ext cx="4312640" cy="4351338"/>
          </a:xfrm>
        </p:spPr>
        <p:txBody>
          <a:bodyPr/>
          <a:lstStyle/>
          <a:p>
            <a:pPr marL="0" indent="0">
              <a:buNone/>
            </a:pPr>
            <a:r>
              <a:rPr lang="en-US"/>
              <a:t>This trigger updates the balance inside the Account Table whenever a new Transaction is performed. Thus, maintaining consistency in balance amount. </a:t>
            </a:r>
          </a:p>
        </p:txBody>
      </p:sp>
      <p:pic>
        <p:nvPicPr>
          <p:cNvPr id="4" name="Picture 3">
            <a:extLst>
              <a:ext uri="{FF2B5EF4-FFF2-40B4-BE49-F238E27FC236}">
                <a16:creationId xmlns:a16="http://schemas.microsoft.com/office/drawing/2014/main" id="{152A2DC4-C706-5B67-B7D3-D787607B087A}"/>
              </a:ext>
            </a:extLst>
          </p:cNvPr>
          <p:cNvPicPr>
            <a:picLocks noChangeAspect="1"/>
          </p:cNvPicPr>
          <p:nvPr/>
        </p:nvPicPr>
        <p:blipFill>
          <a:blip r:embed="rId2"/>
          <a:stretch>
            <a:fillRect/>
          </a:stretch>
        </p:blipFill>
        <p:spPr>
          <a:xfrm>
            <a:off x="5588768" y="1806750"/>
            <a:ext cx="6034062" cy="4351338"/>
          </a:xfrm>
          <a:prstGeom prst="rect">
            <a:avLst/>
          </a:prstGeom>
        </p:spPr>
      </p:pic>
    </p:spTree>
    <p:extLst>
      <p:ext uri="{BB962C8B-B14F-4D97-AF65-F5344CB8AC3E}">
        <p14:creationId xmlns:p14="http://schemas.microsoft.com/office/powerpoint/2010/main" val="4006698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E0E-2FBF-A495-90AD-78B2AC710690}"/>
              </a:ext>
            </a:extLst>
          </p:cNvPr>
          <p:cNvSpPr>
            <a:spLocks noGrp="1"/>
          </p:cNvSpPr>
          <p:nvPr>
            <p:ph type="title"/>
          </p:nvPr>
        </p:nvSpPr>
        <p:spPr>
          <a:xfrm>
            <a:off x="734878" y="550731"/>
            <a:ext cx="2310545" cy="2057043"/>
          </a:xfrm>
        </p:spPr>
        <p:txBody>
          <a:bodyPr vert="horz" lIns="91440" tIns="45720" rIns="91440" bIns="45720" rtlCol="0" anchor="ctr">
            <a:normAutofit/>
          </a:bodyPr>
          <a:lstStyle/>
          <a:p>
            <a:r>
              <a:rPr lang="en-US" sz="5000" kern="1200">
                <a:latin typeface="Calibri"/>
                <a:cs typeface="Calibri"/>
              </a:rPr>
              <a:t>Views</a:t>
            </a:r>
          </a:p>
        </p:txBody>
      </p:sp>
      <p:pic>
        <p:nvPicPr>
          <p:cNvPr id="4098" name="Picture 2" descr="SQL Server Update: &quot;Using Views in Microsoft SQL Server&quot;">
            <a:extLst>
              <a:ext uri="{FF2B5EF4-FFF2-40B4-BE49-F238E27FC236}">
                <a16:creationId xmlns:a16="http://schemas.microsoft.com/office/drawing/2014/main" id="{B75FD63E-E603-D85F-AADC-5EB6D8869E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1051" y="2176981"/>
            <a:ext cx="2704549" cy="23185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73B69F-827D-F25E-FA7B-89D32C8983D1}"/>
              </a:ext>
            </a:extLst>
          </p:cNvPr>
          <p:cNvPicPr>
            <a:picLocks noChangeAspect="1"/>
          </p:cNvPicPr>
          <p:nvPr/>
        </p:nvPicPr>
        <p:blipFill>
          <a:blip r:embed="rId3"/>
          <a:stretch>
            <a:fillRect/>
          </a:stretch>
        </p:blipFill>
        <p:spPr>
          <a:xfrm>
            <a:off x="3335400" y="591332"/>
            <a:ext cx="4257863" cy="2837668"/>
          </a:xfrm>
          <a:prstGeom prst="rect">
            <a:avLst/>
          </a:prstGeom>
        </p:spPr>
      </p:pic>
      <p:pic>
        <p:nvPicPr>
          <p:cNvPr id="4" name="Picture 3">
            <a:extLst>
              <a:ext uri="{FF2B5EF4-FFF2-40B4-BE49-F238E27FC236}">
                <a16:creationId xmlns:a16="http://schemas.microsoft.com/office/drawing/2014/main" id="{B117F3C6-6CEC-4950-249F-6091AA110993}"/>
              </a:ext>
            </a:extLst>
          </p:cNvPr>
          <p:cNvPicPr>
            <a:picLocks noChangeAspect="1"/>
          </p:cNvPicPr>
          <p:nvPr/>
        </p:nvPicPr>
        <p:blipFill>
          <a:blip r:embed="rId4"/>
          <a:stretch>
            <a:fillRect/>
          </a:stretch>
        </p:blipFill>
        <p:spPr>
          <a:xfrm>
            <a:off x="3335401" y="3875055"/>
            <a:ext cx="4257862" cy="1787263"/>
          </a:xfrm>
          <a:prstGeom prst="rect">
            <a:avLst/>
          </a:prstGeom>
        </p:spPr>
      </p:pic>
      <p:pic>
        <p:nvPicPr>
          <p:cNvPr id="12" name="Picture 11">
            <a:extLst>
              <a:ext uri="{FF2B5EF4-FFF2-40B4-BE49-F238E27FC236}">
                <a16:creationId xmlns:a16="http://schemas.microsoft.com/office/drawing/2014/main" id="{1E16576C-0BE8-E0E8-94CF-6E5AD81BF558}"/>
              </a:ext>
            </a:extLst>
          </p:cNvPr>
          <p:cNvPicPr>
            <a:picLocks noChangeAspect="1"/>
          </p:cNvPicPr>
          <p:nvPr/>
        </p:nvPicPr>
        <p:blipFill>
          <a:blip r:embed="rId5"/>
          <a:stretch>
            <a:fillRect/>
          </a:stretch>
        </p:blipFill>
        <p:spPr>
          <a:xfrm>
            <a:off x="7743086" y="591332"/>
            <a:ext cx="4257863" cy="2956249"/>
          </a:xfrm>
          <a:prstGeom prst="rect">
            <a:avLst/>
          </a:prstGeom>
        </p:spPr>
      </p:pic>
      <p:pic>
        <p:nvPicPr>
          <p:cNvPr id="13" name="Picture 12">
            <a:extLst>
              <a:ext uri="{FF2B5EF4-FFF2-40B4-BE49-F238E27FC236}">
                <a16:creationId xmlns:a16="http://schemas.microsoft.com/office/drawing/2014/main" id="{D1758F2C-3CD4-F029-0CFA-092EF4C893DC}"/>
              </a:ext>
            </a:extLst>
          </p:cNvPr>
          <p:cNvPicPr>
            <a:picLocks noChangeAspect="1"/>
          </p:cNvPicPr>
          <p:nvPr/>
        </p:nvPicPr>
        <p:blipFill>
          <a:blip r:embed="rId6"/>
          <a:stretch>
            <a:fillRect/>
          </a:stretch>
        </p:blipFill>
        <p:spPr>
          <a:xfrm>
            <a:off x="7743086" y="3875056"/>
            <a:ext cx="4257861" cy="1069478"/>
          </a:xfrm>
          <a:prstGeom prst="rect">
            <a:avLst/>
          </a:prstGeom>
        </p:spPr>
      </p:pic>
    </p:spTree>
    <p:extLst>
      <p:ext uri="{BB962C8B-B14F-4D97-AF65-F5344CB8AC3E}">
        <p14:creationId xmlns:p14="http://schemas.microsoft.com/office/powerpoint/2010/main" val="2992059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30F70-6DEA-4142-8B26-191F87B984E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kern="1200">
                <a:solidFill>
                  <a:srgbClr val="FFFFFF"/>
                </a:solidFill>
                <a:latin typeface="Calibri"/>
                <a:cs typeface="Calibri"/>
              </a:rPr>
              <a:t>Dashboard</a:t>
            </a:r>
          </a:p>
        </p:txBody>
      </p:sp>
      <p:pic>
        <p:nvPicPr>
          <p:cNvPr id="23" name="slide2" descr="Bank Portal Dashboard">
            <a:extLst>
              <a:ext uri="{FF2B5EF4-FFF2-40B4-BE49-F238E27FC236}">
                <a16:creationId xmlns:a16="http://schemas.microsoft.com/office/drawing/2014/main" id="{056D88E9-7745-605D-091E-8CBBCD052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Tree>
    <p:extLst>
      <p:ext uri="{BB962C8B-B14F-4D97-AF65-F5344CB8AC3E}">
        <p14:creationId xmlns:p14="http://schemas.microsoft.com/office/powerpoint/2010/main" val="441372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Thank you, Thank you Very Much #CareerToolTuesday – Bentley CareerEdge">
            <a:extLst>
              <a:ext uri="{FF2B5EF4-FFF2-40B4-BE49-F238E27FC236}">
                <a16:creationId xmlns:a16="http://schemas.microsoft.com/office/drawing/2014/main" id="{083DC4AE-828D-94F0-E614-84C8FC9DC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0"/>
            <a:ext cx="121713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3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832 Record Keeping Stock Photos, Pictures &amp; Royalty-Free Images - iStock">
            <a:extLst>
              <a:ext uri="{FF2B5EF4-FFF2-40B4-BE49-F238E27FC236}">
                <a16:creationId xmlns:a16="http://schemas.microsoft.com/office/drawing/2014/main" id="{DADE1679-62C6-64D9-5FBD-BC1FECFB35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2"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D1CB7-F353-6615-BECA-9E497CAF7BE0}"/>
              </a:ext>
            </a:extLst>
          </p:cNvPr>
          <p:cNvSpPr>
            <a:spLocks noGrp="1"/>
          </p:cNvSpPr>
          <p:nvPr>
            <p:ph type="title"/>
          </p:nvPr>
        </p:nvSpPr>
        <p:spPr>
          <a:xfrm>
            <a:off x="6096000" y="365125"/>
            <a:ext cx="5257800" cy="1899912"/>
          </a:xfrm>
        </p:spPr>
        <p:txBody>
          <a:bodyPr vert="horz" lIns="91440" tIns="45720" rIns="91440" bIns="45720" rtlCol="0" anchor="ctr">
            <a:normAutofit/>
          </a:bodyPr>
          <a:lstStyle/>
          <a:p>
            <a:r>
              <a:rPr lang="en-US" sz="5000">
                <a:latin typeface="+mn-lt"/>
              </a:rPr>
              <a:t>Problem Statement</a:t>
            </a:r>
          </a:p>
        </p:txBody>
      </p:sp>
      <p:sp>
        <p:nvSpPr>
          <p:cNvPr id="5" name="TextBox 4">
            <a:extLst>
              <a:ext uri="{FF2B5EF4-FFF2-40B4-BE49-F238E27FC236}">
                <a16:creationId xmlns:a16="http://schemas.microsoft.com/office/drawing/2014/main" id="{30820B86-7339-AD5B-215D-9CBDD532A307}"/>
              </a:ext>
            </a:extLst>
          </p:cNvPr>
          <p:cNvSpPr txBox="1"/>
          <p:nvPr/>
        </p:nvSpPr>
        <p:spPr>
          <a:xfrm>
            <a:off x="7217230" y="2434201"/>
            <a:ext cx="4136570" cy="414077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20000"/>
          </a:bodyPr>
          <a:lstStyle/>
          <a:p>
            <a:pPr marL="285750" indent="-228600" defTabSz="914400">
              <a:lnSpc>
                <a:spcPct val="90000"/>
              </a:lnSpc>
              <a:spcAft>
                <a:spcPts val="600"/>
              </a:spcAft>
              <a:buSzPct val="87000"/>
              <a:buFont typeface="Arial" panose="020B0604020202020204" pitchFamily="34" charset="0"/>
              <a:buChar char="•"/>
            </a:pPr>
            <a:r>
              <a:rPr lang="en-US" sz="1900"/>
              <a:t>Before the database was built, employees in the bank had to manually write and store the banking records inside the files. This procedure is highly redundant, arduous and inefficient, especially while retrieving the important information. Therefore, a strong, robust database management system must be made to address this issue.</a:t>
            </a:r>
          </a:p>
          <a:p>
            <a:pPr marL="285750" indent="-228600" defTabSz="914400">
              <a:lnSpc>
                <a:spcPct val="90000"/>
              </a:lnSpc>
              <a:spcAft>
                <a:spcPts val="600"/>
              </a:spcAft>
              <a:buSzPct val="87000"/>
              <a:buFont typeface="Arial" panose="020B0604020202020204" pitchFamily="34" charset="0"/>
              <a:buChar char="•"/>
            </a:pPr>
            <a:r>
              <a:rPr lang="en-US" sz="1900"/>
              <a:t>The main goal of our system is to design a database model such that it’ll help the organization with information of various services opted by the customers from a particular bank branch and help the bank employees to have a smooth experience for providing additional services.</a:t>
            </a:r>
          </a:p>
          <a:p>
            <a:pPr marL="285750" indent="-228600" defTabSz="914400">
              <a:lnSpc>
                <a:spcPct val="90000"/>
              </a:lnSpc>
              <a:spcAft>
                <a:spcPts val="600"/>
              </a:spcAft>
              <a:buSzPct val="87000"/>
              <a:buFont typeface="Arial" panose="020B0604020202020204" pitchFamily="34" charset="0"/>
              <a:buChar char="•"/>
            </a:pPr>
            <a:endParaRPr lang="en-US" sz="1400"/>
          </a:p>
        </p:txBody>
      </p:sp>
    </p:spTree>
    <p:extLst>
      <p:ext uri="{BB962C8B-B14F-4D97-AF65-F5344CB8AC3E}">
        <p14:creationId xmlns:p14="http://schemas.microsoft.com/office/powerpoint/2010/main" val="773403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5" name="Rectangle 656">
            <a:extLst>
              <a:ext uri="{FF2B5EF4-FFF2-40B4-BE49-F238E27FC236}">
                <a16:creationId xmlns:a16="http://schemas.microsoft.com/office/drawing/2014/main" id="{87C2FDE4-61EA-42D5-A9E0-7B2B8ADC8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6" name="Group 658">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60" name="Rectangle 659">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Rectangle 660">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7" name="Rectangle 662">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4" y="-12"/>
            <a:ext cx="8328025"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85D1CB7-F353-6615-BECA-9E497CAF7BE0}"/>
              </a:ext>
            </a:extLst>
          </p:cNvPr>
          <p:cNvSpPr>
            <a:spLocks noGrp="1"/>
          </p:cNvSpPr>
          <p:nvPr>
            <p:ph type="title"/>
          </p:nvPr>
        </p:nvSpPr>
        <p:spPr>
          <a:xfrm>
            <a:off x="5707064" y="469448"/>
            <a:ext cx="5932489" cy="673100"/>
          </a:xfrm>
        </p:spPr>
        <p:txBody>
          <a:bodyPr anchor="t">
            <a:noAutofit/>
          </a:bodyPr>
          <a:lstStyle/>
          <a:p>
            <a:r>
              <a:rPr lang="en-US" sz="5000">
                <a:latin typeface="Calibri"/>
                <a:cs typeface="Calibri"/>
              </a:rPr>
              <a:t>Proposed Solution</a:t>
            </a:r>
          </a:p>
        </p:txBody>
      </p:sp>
      <p:pic>
        <p:nvPicPr>
          <p:cNvPr id="643" name="Picture 643" descr="A picture containing diagram&#10;&#10;Description automatically generated">
            <a:extLst>
              <a:ext uri="{FF2B5EF4-FFF2-40B4-BE49-F238E27FC236}">
                <a16:creationId xmlns:a16="http://schemas.microsoft.com/office/drawing/2014/main" id="{AEE37A5D-6988-66AD-5184-10F59C8A468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128" r="14871" b="-1"/>
          <a:stretch/>
        </p:blipFill>
        <p:spPr>
          <a:xfrm>
            <a:off x="233363" y="1236736"/>
            <a:ext cx="4805364" cy="4733235"/>
          </a:xfrm>
          <a:prstGeom prst="rect">
            <a:avLst/>
          </a:prstGeom>
          <a:effectLst>
            <a:outerShdw blurRad="508000" dist="101600" dir="5400000" algn="tl" rotWithShape="0">
              <a:prstClr val="black">
                <a:alpha val="10000"/>
              </a:prstClr>
            </a:outerShdw>
          </a:effectLst>
        </p:spPr>
      </p:pic>
      <p:sp>
        <p:nvSpPr>
          <p:cNvPr id="5" name="TextBox 4">
            <a:extLst>
              <a:ext uri="{FF2B5EF4-FFF2-40B4-BE49-F238E27FC236}">
                <a16:creationId xmlns:a16="http://schemas.microsoft.com/office/drawing/2014/main" id="{30820B86-7339-AD5B-215D-9CBDD532A307}"/>
              </a:ext>
            </a:extLst>
          </p:cNvPr>
          <p:cNvSpPr txBox="1"/>
          <p:nvPr/>
        </p:nvSpPr>
        <p:spPr>
          <a:xfrm>
            <a:off x="830494" y="3236359"/>
            <a:ext cx="103255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9" name="TextBox 2">
            <a:extLst>
              <a:ext uri="{FF2B5EF4-FFF2-40B4-BE49-F238E27FC236}">
                <a16:creationId xmlns:a16="http://schemas.microsoft.com/office/drawing/2014/main" id="{DF9BFCC3-0D9F-77E2-CFCF-7862A7C3C2F7}"/>
              </a:ext>
            </a:extLst>
          </p:cNvPr>
          <p:cNvGraphicFramePr/>
          <p:nvPr>
            <p:extLst>
              <p:ext uri="{D42A27DB-BD31-4B8C-83A1-F6EECF244321}">
                <p14:modId xmlns:p14="http://schemas.microsoft.com/office/powerpoint/2010/main" val="3714028187"/>
              </p:ext>
            </p:extLst>
          </p:nvPr>
        </p:nvGraphicFramePr>
        <p:xfrm>
          <a:off x="5707064" y="1621519"/>
          <a:ext cx="6142039" cy="47355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9751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1CB7-F353-6615-BECA-9E497CAF7BE0}"/>
              </a:ext>
            </a:extLst>
          </p:cNvPr>
          <p:cNvSpPr>
            <a:spLocks noGrp="1"/>
          </p:cNvSpPr>
          <p:nvPr>
            <p:ph type="title"/>
          </p:nvPr>
        </p:nvSpPr>
        <p:spPr>
          <a:xfrm>
            <a:off x="450974" y="276033"/>
            <a:ext cx="3466852" cy="1050214"/>
          </a:xfrm>
        </p:spPr>
        <p:txBody>
          <a:bodyPr vert="horz" lIns="91440" tIns="45720" rIns="91440" bIns="45720" rtlCol="0" anchor="ctr">
            <a:noAutofit/>
          </a:bodyPr>
          <a:lstStyle/>
          <a:p>
            <a:r>
              <a:rPr lang="en-US" sz="5000"/>
              <a:t>ER Diagram</a:t>
            </a:r>
          </a:p>
        </p:txBody>
      </p:sp>
      <p:sp>
        <p:nvSpPr>
          <p:cNvPr id="3" name="TextBox 2">
            <a:extLst>
              <a:ext uri="{FF2B5EF4-FFF2-40B4-BE49-F238E27FC236}">
                <a16:creationId xmlns:a16="http://schemas.microsoft.com/office/drawing/2014/main" id="{9195C91D-D980-040B-003B-DDEC11BB94E9}"/>
              </a:ext>
            </a:extLst>
          </p:cNvPr>
          <p:cNvSpPr txBox="1"/>
          <p:nvPr/>
        </p:nvSpPr>
        <p:spPr>
          <a:xfrm>
            <a:off x="203200" y="1524000"/>
            <a:ext cx="3962400" cy="48768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marL="285750" indent="-228600" defTabSz="914400">
              <a:lnSpc>
                <a:spcPct val="90000"/>
              </a:lnSpc>
              <a:spcAft>
                <a:spcPts val="600"/>
              </a:spcAft>
              <a:buFont typeface="Arial" panose="020B0604020202020204" pitchFamily="34" charset="0"/>
              <a:buChar char="•"/>
            </a:pPr>
            <a:r>
              <a:rPr lang="en-US" sz="1900"/>
              <a:t>Each branch offers services like loans, insurance, and cards</a:t>
            </a:r>
          </a:p>
          <a:p>
            <a:pPr marL="285750" indent="-228600" defTabSz="914400">
              <a:lnSpc>
                <a:spcPct val="90000"/>
              </a:lnSpc>
              <a:spcAft>
                <a:spcPts val="600"/>
              </a:spcAft>
              <a:buFont typeface="Arial" panose="020B0604020202020204" pitchFamily="34" charset="0"/>
              <a:buChar char="•"/>
            </a:pPr>
            <a:r>
              <a:rPr lang="en-US" sz="1900"/>
              <a:t>A Bank employee may add, update, and validate customers' details</a:t>
            </a:r>
            <a:endParaRPr lang="en-US" sz="1900">
              <a:cs typeface="Calibri"/>
            </a:endParaRPr>
          </a:p>
          <a:p>
            <a:pPr marL="285750" indent="-228600" defTabSz="914400">
              <a:lnSpc>
                <a:spcPct val="90000"/>
              </a:lnSpc>
              <a:spcAft>
                <a:spcPts val="600"/>
              </a:spcAft>
              <a:buFont typeface="Arial" panose="020B0604020202020204" pitchFamily="34" charset="0"/>
              <a:buChar char="•"/>
            </a:pPr>
            <a:r>
              <a:rPr lang="en-US" sz="1900"/>
              <a:t>A Bank employee may approve the loan, insurance, card requests made by customers based on their financial history</a:t>
            </a:r>
            <a:endParaRPr lang="en-US" sz="1900">
              <a:cs typeface="Calibri"/>
            </a:endParaRPr>
          </a:p>
          <a:p>
            <a:pPr marL="285750" indent="-228600" defTabSz="914400">
              <a:lnSpc>
                <a:spcPct val="90000"/>
              </a:lnSpc>
              <a:spcAft>
                <a:spcPts val="600"/>
              </a:spcAft>
              <a:buFont typeface="Arial" panose="020B0604020202020204" pitchFamily="34" charset="0"/>
              <a:buChar char="•"/>
            </a:pPr>
            <a:r>
              <a:rPr lang="en-US" sz="1900"/>
              <a:t>Customer can have one or more accounts (Checking or Savings)</a:t>
            </a:r>
            <a:endParaRPr lang="en-US" sz="1900">
              <a:cs typeface="Calibri"/>
            </a:endParaRPr>
          </a:p>
          <a:p>
            <a:pPr marL="285750" indent="-228600" defTabSz="914400">
              <a:lnSpc>
                <a:spcPct val="90000"/>
              </a:lnSpc>
              <a:spcAft>
                <a:spcPts val="600"/>
              </a:spcAft>
              <a:buFont typeface="Arial" panose="020B0604020202020204" pitchFamily="34" charset="0"/>
              <a:buChar char="•"/>
            </a:pPr>
            <a:r>
              <a:rPr lang="en-US" sz="1900"/>
              <a:t>Each account is linked to one and only one Customer</a:t>
            </a:r>
            <a:endParaRPr lang="en-US" sz="1900">
              <a:cs typeface="Calibri"/>
            </a:endParaRPr>
          </a:p>
          <a:p>
            <a:pPr marL="285750" indent="-228600" defTabSz="914400">
              <a:lnSpc>
                <a:spcPct val="90000"/>
              </a:lnSpc>
              <a:spcAft>
                <a:spcPts val="600"/>
              </a:spcAft>
              <a:buFont typeface="Arial" panose="020B0604020202020204" pitchFamily="34" charset="0"/>
              <a:buChar char="•"/>
            </a:pPr>
            <a:r>
              <a:rPr lang="en-US" sz="1900"/>
              <a:t>Customer may opt for multiple services like loan, insurance, and card services</a:t>
            </a:r>
            <a:endParaRPr lang="en-US" sz="1900">
              <a:cs typeface="Calibri"/>
            </a:endParaRPr>
          </a:p>
          <a:p>
            <a:pPr marL="285750" indent="-228600" defTabSz="914400">
              <a:lnSpc>
                <a:spcPct val="90000"/>
              </a:lnSpc>
              <a:spcAft>
                <a:spcPts val="600"/>
              </a:spcAft>
              <a:buFont typeface="Arial" panose="020B0604020202020204" pitchFamily="34" charset="0"/>
              <a:buChar char="•"/>
            </a:pPr>
            <a:r>
              <a:rPr lang="en-US" sz="1900"/>
              <a:t>A Customer may transfer money to other accounts, request for loan and insurance, and perform card transactions</a:t>
            </a:r>
            <a:endParaRPr lang="en-US" sz="1900">
              <a:cs typeface="Calibri"/>
            </a:endParaRPr>
          </a:p>
          <a:p>
            <a:pPr marL="285750" indent="-228600" defTabSz="914400">
              <a:lnSpc>
                <a:spcPct val="90000"/>
              </a:lnSpc>
              <a:spcAft>
                <a:spcPts val="600"/>
              </a:spcAft>
              <a:buFont typeface="Arial" panose="020B0604020202020204" pitchFamily="34" charset="0"/>
              <a:buChar char="•"/>
            </a:pPr>
            <a:r>
              <a:rPr lang="en-US" sz="1900"/>
              <a:t>A service can have multiple transactions</a:t>
            </a:r>
            <a:endParaRPr lang="en-US" sz="1900">
              <a:cs typeface="Calibri"/>
            </a:endParaRPr>
          </a:p>
          <a:p>
            <a:pPr marL="285750" indent="-228600" defTabSz="914400">
              <a:lnSpc>
                <a:spcPct val="90000"/>
              </a:lnSpc>
              <a:spcAft>
                <a:spcPts val="600"/>
              </a:spcAft>
              <a:buFont typeface="Arial" panose="020B0604020202020204" pitchFamily="34" charset="0"/>
              <a:buChar char="•"/>
            </a:pPr>
            <a:r>
              <a:rPr lang="en-US" sz="1900"/>
              <a:t>A service can be of different types. Ex. Different types of loan, insurance, and card</a:t>
            </a:r>
            <a:endParaRPr lang="en-US" sz="1900">
              <a:cs typeface="Calibri"/>
            </a:endParaRPr>
          </a:p>
          <a:p>
            <a:pPr marL="285750" indent="-228600" defTabSz="914400">
              <a:lnSpc>
                <a:spcPct val="90000"/>
              </a:lnSpc>
              <a:spcAft>
                <a:spcPts val="600"/>
              </a:spcAft>
              <a:buFont typeface="Arial" panose="020B0604020202020204" pitchFamily="34" charset="0"/>
              <a:buChar char="•"/>
            </a:pPr>
            <a:r>
              <a:rPr lang="en-US" sz="1900">
                <a:cs typeface="Calibri"/>
              </a:rPr>
              <a:t>One account can have zero or many transactions.</a:t>
            </a:r>
          </a:p>
          <a:p>
            <a:pPr indent="-228600" defTabSz="914400">
              <a:lnSpc>
                <a:spcPct val="90000"/>
              </a:lnSpc>
              <a:spcAft>
                <a:spcPts val="600"/>
              </a:spcAft>
              <a:buFont typeface="Arial" panose="020B0604020202020204" pitchFamily="34" charset="0"/>
              <a:buChar char="•"/>
            </a:pPr>
            <a:endParaRPr lang="en-US" sz="1000"/>
          </a:p>
          <a:p>
            <a:pPr indent="-228600" defTabSz="914400">
              <a:lnSpc>
                <a:spcPct val="90000"/>
              </a:lnSpc>
              <a:spcAft>
                <a:spcPts val="600"/>
              </a:spcAft>
              <a:buFont typeface="Arial" panose="020B0604020202020204" pitchFamily="34" charset="0"/>
              <a:buChar char="•"/>
            </a:pPr>
            <a:endParaRPr lang="en-US" sz="1000">
              <a:cs typeface="Calibri" panose="020F0502020204030204"/>
            </a:endParaRPr>
          </a:p>
        </p:txBody>
      </p:sp>
      <p:sp>
        <p:nvSpPr>
          <p:cNvPr id="2053" name="Rectangle 2054">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7F397AB9-853F-EB0C-7B19-E50E086EA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9" r="2633" b="3"/>
          <a:stretch/>
        </p:blipFill>
        <p:spPr bwMode="auto">
          <a:xfrm>
            <a:off x="4340091" y="777"/>
            <a:ext cx="7851909" cy="685644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14542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8E4D8F-97E5-7087-615C-6D09A3AC3B9A}"/>
              </a:ext>
            </a:extLst>
          </p:cNvPr>
          <p:cNvSpPr txBox="1"/>
          <p:nvPr/>
        </p:nvSpPr>
        <p:spPr>
          <a:xfrm>
            <a:off x="634603" y="177880"/>
            <a:ext cx="4658007" cy="149808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a:latin typeface="Calibri"/>
                <a:ea typeface="+mj-ea"/>
                <a:cs typeface="Calibri"/>
              </a:rPr>
              <a:t>Database Tables</a:t>
            </a:r>
          </a:p>
        </p:txBody>
      </p:sp>
      <p:pic>
        <p:nvPicPr>
          <p:cNvPr id="3" name="Picture 2">
            <a:extLst>
              <a:ext uri="{FF2B5EF4-FFF2-40B4-BE49-F238E27FC236}">
                <a16:creationId xmlns:a16="http://schemas.microsoft.com/office/drawing/2014/main" id="{C845C06F-A232-01A0-ADDB-C1FE7EA7CD00}"/>
              </a:ext>
            </a:extLst>
          </p:cNvPr>
          <p:cNvPicPr>
            <a:picLocks noChangeAspect="1"/>
          </p:cNvPicPr>
          <p:nvPr/>
        </p:nvPicPr>
        <p:blipFill>
          <a:blip r:embed="rId2"/>
          <a:stretch>
            <a:fillRect/>
          </a:stretch>
        </p:blipFill>
        <p:spPr>
          <a:xfrm>
            <a:off x="6573157" y="668639"/>
            <a:ext cx="3811814" cy="5520722"/>
          </a:xfrm>
          <a:prstGeom prst="rect">
            <a:avLst/>
          </a:prstGeom>
        </p:spPr>
      </p:pic>
      <p:pic>
        <p:nvPicPr>
          <p:cNvPr id="3074" name="Picture 2" descr="Add, data, database, line, save, table, to icon - Download on Iconfinder">
            <a:extLst>
              <a:ext uri="{FF2B5EF4-FFF2-40B4-BE49-F238E27FC236}">
                <a16:creationId xmlns:a16="http://schemas.microsoft.com/office/drawing/2014/main" id="{A8068474-264E-5F7E-B68D-94E0FFEB3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058" y="2440437"/>
            <a:ext cx="3462910" cy="346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290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8E4D8F-97E5-7087-615C-6D09A3AC3B9A}"/>
              </a:ext>
            </a:extLst>
          </p:cNvPr>
          <p:cNvSpPr txBox="1"/>
          <p:nvPr/>
        </p:nvSpPr>
        <p:spPr>
          <a:xfrm>
            <a:off x="561389" y="502320"/>
            <a:ext cx="10909640" cy="1065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000">
                <a:latin typeface="Calibri"/>
                <a:ea typeface="+mj-ea"/>
                <a:cs typeface="Calibri"/>
              </a:rPr>
              <a:t>Column Based Computation</a:t>
            </a:r>
          </a:p>
        </p:txBody>
      </p:sp>
      <p:pic>
        <p:nvPicPr>
          <p:cNvPr id="2" name="Picture 3" descr="Diagram&#10;&#10;Description automatically generated">
            <a:extLst>
              <a:ext uri="{FF2B5EF4-FFF2-40B4-BE49-F238E27FC236}">
                <a16:creationId xmlns:a16="http://schemas.microsoft.com/office/drawing/2014/main" id="{E60DD30B-B041-2B5C-8E89-9272CD5C17AF}"/>
              </a:ext>
            </a:extLst>
          </p:cNvPr>
          <p:cNvPicPr>
            <a:picLocks noChangeAspect="1"/>
          </p:cNvPicPr>
          <p:nvPr/>
        </p:nvPicPr>
        <p:blipFill>
          <a:blip r:embed="rId2"/>
          <a:stretch>
            <a:fillRect/>
          </a:stretch>
        </p:blipFill>
        <p:spPr>
          <a:xfrm>
            <a:off x="6915622" y="1676588"/>
            <a:ext cx="3547274" cy="2308341"/>
          </a:xfrm>
          <a:prstGeom prst="rect">
            <a:avLst/>
          </a:prstGeom>
        </p:spPr>
      </p:pic>
      <p:pic>
        <p:nvPicPr>
          <p:cNvPr id="4" name="Picture 3">
            <a:extLst>
              <a:ext uri="{FF2B5EF4-FFF2-40B4-BE49-F238E27FC236}">
                <a16:creationId xmlns:a16="http://schemas.microsoft.com/office/drawing/2014/main" id="{0478CFBD-DFAC-8317-8FCC-902AA4187509}"/>
              </a:ext>
            </a:extLst>
          </p:cNvPr>
          <p:cNvPicPr>
            <a:picLocks noChangeAspect="1"/>
          </p:cNvPicPr>
          <p:nvPr/>
        </p:nvPicPr>
        <p:blipFill>
          <a:blip r:embed="rId3"/>
          <a:stretch>
            <a:fillRect/>
          </a:stretch>
        </p:blipFill>
        <p:spPr>
          <a:xfrm>
            <a:off x="1336712" y="1736054"/>
            <a:ext cx="4632287" cy="4497751"/>
          </a:xfrm>
          <a:prstGeom prst="rect">
            <a:avLst/>
          </a:prstGeom>
        </p:spPr>
      </p:pic>
      <p:pic>
        <p:nvPicPr>
          <p:cNvPr id="8" name="Picture 7">
            <a:extLst>
              <a:ext uri="{FF2B5EF4-FFF2-40B4-BE49-F238E27FC236}">
                <a16:creationId xmlns:a16="http://schemas.microsoft.com/office/drawing/2014/main" id="{1A09FC0A-E6BB-1290-AFD0-01A0E98D4726}"/>
              </a:ext>
            </a:extLst>
          </p:cNvPr>
          <p:cNvPicPr>
            <a:picLocks noChangeAspect="1"/>
          </p:cNvPicPr>
          <p:nvPr/>
        </p:nvPicPr>
        <p:blipFill>
          <a:blip r:embed="rId4"/>
          <a:stretch>
            <a:fillRect/>
          </a:stretch>
        </p:blipFill>
        <p:spPr>
          <a:xfrm>
            <a:off x="6915622" y="4315509"/>
            <a:ext cx="4274917" cy="1872273"/>
          </a:xfrm>
          <a:prstGeom prst="rect">
            <a:avLst/>
          </a:prstGeom>
        </p:spPr>
      </p:pic>
    </p:spTree>
    <p:extLst>
      <p:ext uri="{BB962C8B-B14F-4D97-AF65-F5344CB8AC3E}">
        <p14:creationId xmlns:p14="http://schemas.microsoft.com/office/powerpoint/2010/main" val="2535923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E0E-2FBF-A495-90AD-78B2AC710690}"/>
              </a:ext>
            </a:extLst>
          </p:cNvPr>
          <p:cNvSpPr>
            <a:spLocks noGrp="1"/>
          </p:cNvSpPr>
          <p:nvPr>
            <p:ph type="title"/>
          </p:nvPr>
        </p:nvSpPr>
        <p:spPr>
          <a:xfrm>
            <a:off x="449739" y="644615"/>
            <a:ext cx="3948090" cy="1135737"/>
          </a:xfrm>
        </p:spPr>
        <p:txBody>
          <a:bodyPr vert="horz" lIns="91440" tIns="45720" rIns="91440" bIns="45720" rtlCol="0">
            <a:noAutofit/>
          </a:bodyPr>
          <a:lstStyle/>
          <a:p>
            <a:pPr algn="ctr"/>
            <a:r>
              <a:rPr lang="en-US" sz="5000">
                <a:latin typeface="Calibri"/>
                <a:cs typeface="Calibri"/>
              </a:rPr>
              <a:t>Table Level Constraint</a:t>
            </a:r>
            <a:endParaRPr lang="en-US"/>
          </a:p>
        </p:txBody>
      </p:sp>
      <p:pic>
        <p:nvPicPr>
          <p:cNvPr id="3" name="Picture 2">
            <a:extLst>
              <a:ext uri="{FF2B5EF4-FFF2-40B4-BE49-F238E27FC236}">
                <a16:creationId xmlns:a16="http://schemas.microsoft.com/office/drawing/2014/main" id="{BC34DC6E-A709-9DFA-3A9C-36B725E0906E}"/>
              </a:ext>
            </a:extLst>
          </p:cNvPr>
          <p:cNvPicPr>
            <a:picLocks noChangeAspect="1"/>
          </p:cNvPicPr>
          <p:nvPr/>
        </p:nvPicPr>
        <p:blipFill>
          <a:blip r:embed="rId2"/>
          <a:stretch>
            <a:fillRect/>
          </a:stretch>
        </p:blipFill>
        <p:spPr>
          <a:xfrm>
            <a:off x="5369888" y="585488"/>
            <a:ext cx="5772223" cy="3852207"/>
          </a:xfrm>
          <a:prstGeom prst="rect">
            <a:avLst/>
          </a:prstGeom>
        </p:spPr>
      </p:pic>
      <p:pic>
        <p:nvPicPr>
          <p:cNvPr id="5" name="Picture 4">
            <a:extLst>
              <a:ext uri="{FF2B5EF4-FFF2-40B4-BE49-F238E27FC236}">
                <a16:creationId xmlns:a16="http://schemas.microsoft.com/office/drawing/2014/main" id="{76300EDF-EDCD-B634-8403-9811B7E77BD9}"/>
              </a:ext>
            </a:extLst>
          </p:cNvPr>
          <p:cNvPicPr>
            <a:picLocks noChangeAspect="1"/>
          </p:cNvPicPr>
          <p:nvPr/>
        </p:nvPicPr>
        <p:blipFill>
          <a:blip r:embed="rId3"/>
          <a:stretch>
            <a:fillRect/>
          </a:stretch>
        </p:blipFill>
        <p:spPr>
          <a:xfrm>
            <a:off x="5369888" y="4431238"/>
            <a:ext cx="5760730" cy="1069363"/>
          </a:xfrm>
          <a:prstGeom prst="rect">
            <a:avLst/>
          </a:prstGeom>
        </p:spPr>
      </p:pic>
      <p:pic>
        <p:nvPicPr>
          <p:cNvPr id="6" name="Picture 5">
            <a:extLst>
              <a:ext uri="{FF2B5EF4-FFF2-40B4-BE49-F238E27FC236}">
                <a16:creationId xmlns:a16="http://schemas.microsoft.com/office/drawing/2014/main" id="{914377C2-CD68-C530-B7B2-62A59211FE4E}"/>
              </a:ext>
            </a:extLst>
          </p:cNvPr>
          <p:cNvPicPr>
            <a:picLocks noChangeAspect="1"/>
          </p:cNvPicPr>
          <p:nvPr/>
        </p:nvPicPr>
        <p:blipFill>
          <a:blip r:embed="rId4"/>
          <a:stretch>
            <a:fillRect/>
          </a:stretch>
        </p:blipFill>
        <p:spPr>
          <a:xfrm>
            <a:off x="5369888" y="5500601"/>
            <a:ext cx="5760907" cy="608876"/>
          </a:xfrm>
          <a:prstGeom prst="rect">
            <a:avLst/>
          </a:prstGeom>
        </p:spPr>
      </p:pic>
      <p:sp>
        <p:nvSpPr>
          <p:cNvPr id="7" name="TextBox 6">
            <a:extLst>
              <a:ext uri="{FF2B5EF4-FFF2-40B4-BE49-F238E27FC236}">
                <a16:creationId xmlns:a16="http://schemas.microsoft.com/office/drawing/2014/main" id="{9B9F0ED6-BD14-2D2C-973A-EF4232693A0B}"/>
              </a:ext>
            </a:extLst>
          </p:cNvPr>
          <p:cNvSpPr txBox="1"/>
          <p:nvPr/>
        </p:nvSpPr>
        <p:spPr>
          <a:xfrm>
            <a:off x="617637" y="5279497"/>
            <a:ext cx="4305372" cy="646331"/>
          </a:xfrm>
          <a:prstGeom prst="rect">
            <a:avLst/>
          </a:prstGeom>
          <a:noFill/>
        </p:spPr>
        <p:txBody>
          <a:bodyPr wrap="square" rtlCol="0">
            <a:spAutoFit/>
          </a:bodyPr>
          <a:lstStyle/>
          <a:p>
            <a:r>
              <a:rPr lang="en-US"/>
              <a:t>The CHECK constraint prevents insertion of Person data with same name and SSN</a:t>
            </a:r>
          </a:p>
        </p:txBody>
      </p:sp>
      <p:pic>
        <p:nvPicPr>
          <p:cNvPr id="2052" name="Picture 4">
            <a:extLst>
              <a:ext uri="{FF2B5EF4-FFF2-40B4-BE49-F238E27FC236}">
                <a16:creationId xmlns:a16="http://schemas.microsoft.com/office/drawing/2014/main" id="{5E0CCF74-DB60-4829-C463-28EAF401A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382" y="2357437"/>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74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3127C-49EC-EEBA-2575-0267BAB2C76F}"/>
              </a:ext>
            </a:extLst>
          </p:cNvPr>
          <p:cNvSpPr>
            <a:spLocks noGrp="1"/>
          </p:cNvSpPr>
          <p:nvPr>
            <p:ph type="title"/>
          </p:nvPr>
        </p:nvSpPr>
        <p:spPr/>
        <p:txBody>
          <a:bodyPr>
            <a:normAutofit/>
          </a:bodyPr>
          <a:lstStyle/>
          <a:p>
            <a:r>
              <a:rPr lang="en-US" sz="5000">
                <a:latin typeface="Calibri"/>
                <a:cs typeface="Calibri"/>
              </a:rPr>
              <a:t>Inline Constraint</a:t>
            </a:r>
          </a:p>
        </p:txBody>
      </p:sp>
      <p:pic>
        <p:nvPicPr>
          <p:cNvPr id="5" name="Content Placeholder 4">
            <a:extLst>
              <a:ext uri="{FF2B5EF4-FFF2-40B4-BE49-F238E27FC236}">
                <a16:creationId xmlns:a16="http://schemas.microsoft.com/office/drawing/2014/main" id="{E0CD6C0F-CADD-97BE-4E94-7A4EFECF0864}"/>
              </a:ext>
            </a:extLst>
          </p:cNvPr>
          <p:cNvPicPr>
            <a:picLocks noGrp="1" noChangeAspect="1"/>
          </p:cNvPicPr>
          <p:nvPr>
            <p:ph idx="1"/>
          </p:nvPr>
        </p:nvPicPr>
        <p:blipFill>
          <a:blip r:embed="rId2"/>
          <a:stretch>
            <a:fillRect/>
          </a:stretch>
        </p:blipFill>
        <p:spPr>
          <a:xfrm>
            <a:off x="960895" y="1804082"/>
            <a:ext cx="9339017" cy="3886522"/>
          </a:xfrm>
        </p:spPr>
      </p:pic>
    </p:spTree>
    <p:extLst>
      <p:ext uri="{BB962C8B-B14F-4D97-AF65-F5344CB8AC3E}">
        <p14:creationId xmlns:p14="http://schemas.microsoft.com/office/powerpoint/2010/main" val="420318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42E59424-33E1-4F37-8425-9F1139219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9">
            <a:extLst>
              <a:ext uri="{FF2B5EF4-FFF2-40B4-BE49-F238E27FC236}">
                <a16:creationId xmlns:a16="http://schemas.microsoft.com/office/drawing/2014/main" id="{9694F8A0-A600-40AB-84BE-03637A1D7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5"/>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354EE7-F32A-EDBB-E112-6ACEEEC5CD53}"/>
              </a:ext>
            </a:extLst>
          </p:cNvPr>
          <p:cNvSpPr>
            <a:spLocks noGrp="1"/>
          </p:cNvSpPr>
          <p:nvPr>
            <p:ph type="title"/>
          </p:nvPr>
        </p:nvSpPr>
        <p:spPr>
          <a:xfrm>
            <a:off x="630936" y="749173"/>
            <a:ext cx="3475383" cy="1600200"/>
          </a:xfrm>
        </p:spPr>
        <p:txBody>
          <a:bodyPr vert="horz" lIns="91440" tIns="45720" rIns="91440" bIns="45720" rtlCol="0" anchor="ctr">
            <a:normAutofit/>
          </a:bodyPr>
          <a:lstStyle/>
          <a:p>
            <a:r>
              <a:rPr lang="en-US" sz="4800">
                <a:solidFill>
                  <a:srgbClr val="FFFFFF"/>
                </a:solidFill>
              </a:rPr>
              <a:t>Encryption &amp; Decryption</a:t>
            </a:r>
          </a:p>
        </p:txBody>
      </p:sp>
      <p:sp>
        <p:nvSpPr>
          <p:cNvPr id="17" name="sketch line">
            <a:extLst>
              <a:ext uri="{FF2B5EF4-FFF2-40B4-BE49-F238E27FC236}">
                <a16:creationId xmlns:a16="http://schemas.microsoft.com/office/drawing/2014/main" id="{00FB22BA-072B-424B-82FA-D1F0DC084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E1F5068-C7EA-E8C5-2B81-851DC17EB8FB}"/>
              </a:ext>
            </a:extLst>
          </p:cNvPr>
          <p:cNvSpPr txBox="1"/>
          <p:nvPr/>
        </p:nvSpPr>
        <p:spPr>
          <a:xfrm>
            <a:off x="4594613" y="749173"/>
            <a:ext cx="6966451" cy="160020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200">
                <a:solidFill>
                  <a:srgbClr val="FFFFFF"/>
                </a:solidFill>
              </a:rPr>
              <a:t>Encryption of Person Details table </a:t>
            </a:r>
          </a:p>
          <a:p>
            <a:pPr indent="-228600" defTabSz="914400">
              <a:lnSpc>
                <a:spcPct val="90000"/>
              </a:lnSpc>
              <a:spcAft>
                <a:spcPts val="600"/>
              </a:spcAft>
              <a:buFont typeface="Arial" panose="020B0604020202020204" pitchFamily="34" charset="0"/>
              <a:buChar char="•"/>
            </a:pPr>
            <a:r>
              <a:rPr lang="en-US" sz="2200">
                <a:solidFill>
                  <a:srgbClr val="FFFFFF"/>
                </a:solidFill>
              </a:rPr>
              <a:t>Hence preventing identity theft</a:t>
            </a:r>
          </a:p>
        </p:txBody>
      </p:sp>
      <p:pic>
        <p:nvPicPr>
          <p:cNvPr id="6" name="Picture 5">
            <a:extLst>
              <a:ext uri="{FF2B5EF4-FFF2-40B4-BE49-F238E27FC236}">
                <a16:creationId xmlns:a16="http://schemas.microsoft.com/office/drawing/2014/main" id="{2F0EF8C6-86E0-73E7-EFD0-35D49C8971F2}"/>
              </a:ext>
            </a:extLst>
          </p:cNvPr>
          <p:cNvPicPr>
            <a:picLocks noChangeAspect="1"/>
          </p:cNvPicPr>
          <p:nvPr/>
        </p:nvPicPr>
        <p:blipFill>
          <a:blip r:embed="rId3"/>
          <a:stretch>
            <a:fillRect/>
          </a:stretch>
        </p:blipFill>
        <p:spPr>
          <a:xfrm>
            <a:off x="2616877" y="2921524"/>
            <a:ext cx="2999232" cy="2826131"/>
          </a:xfrm>
          <a:prstGeom prst="rect">
            <a:avLst/>
          </a:prstGeom>
        </p:spPr>
      </p:pic>
      <p:pic>
        <p:nvPicPr>
          <p:cNvPr id="7" name="Picture 6">
            <a:extLst>
              <a:ext uri="{FF2B5EF4-FFF2-40B4-BE49-F238E27FC236}">
                <a16:creationId xmlns:a16="http://schemas.microsoft.com/office/drawing/2014/main" id="{7D03C924-63BE-1C5B-A7EC-0139D183ECE5}"/>
              </a:ext>
            </a:extLst>
          </p:cNvPr>
          <p:cNvPicPr>
            <a:picLocks noChangeAspect="1"/>
          </p:cNvPicPr>
          <p:nvPr/>
        </p:nvPicPr>
        <p:blipFill>
          <a:blip r:embed="rId4"/>
          <a:stretch>
            <a:fillRect/>
          </a:stretch>
        </p:blipFill>
        <p:spPr>
          <a:xfrm>
            <a:off x="5939028" y="2941569"/>
            <a:ext cx="2999232" cy="2760818"/>
          </a:xfrm>
          <a:prstGeom prst="rect">
            <a:avLst/>
          </a:prstGeom>
        </p:spPr>
      </p:pic>
      <p:pic>
        <p:nvPicPr>
          <p:cNvPr id="9" name="Picture 8">
            <a:extLst>
              <a:ext uri="{FF2B5EF4-FFF2-40B4-BE49-F238E27FC236}">
                <a16:creationId xmlns:a16="http://schemas.microsoft.com/office/drawing/2014/main" id="{50F8E25A-3F9B-6FAE-3476-06CDE8FAC190}"/>
              </a:ext>
            </a:extLst>
          </p:cNvPr>
          <p:cNvPicPr>
            <a:picLocks noChangeAspect="1"/>
          </p:cNvPicPr>
          <p:nvPr/>
        </p:nvPicPr>
        <p:blipFill>
          <a:blip r:embed="rId5"/>
          <a:stretch>
            <a:fillRect/>
          </a:stretch>
        </p:blipFill>
        <p:spPr>
          <a:xfrm>
            <a:off x="9174480" y="2888868"/>
            <a:ext cx="2843784" cy="2826131"/>
          </a:xfrm>
          <a:prstGeom prst="rect">
            <a:avLst/>
          </a:prstGeom>
        </p:spPr>
      </p:pic>
      <p:sp>
        <p:nvSpPr>
          <p:cNvPr id="5" name="TextBox 4">
            <a:extLst>
              <a:ext uri="{FF2B5EF4-FFF2-40B4-BE49-F238E27FC236}">
                <a16:creationId xmlns:a16="http://schemas.microsoft.com/office/drawing/2014/main" id="{42A80A1F-9935-68CD-BBC6-DE435A56FE93}"/>
              </a:ext>
            </a:extLst>
          </p:cNvPr>
          <p:cNvSpPr txBox="1"/>
          <p:nvPr/>
        </p:nvSpPr>
        <p:spPr>
          <a:xfrm>
            <a:off x="3742841" y="3242671"/>
            <a:ext cx="2743200" cy="317500"/>
          </a:xfrm>
          <a:prstGeom prst="rect">
            <a:avLst/>
          </a:prstGeom>
        </p:spPr>
        <p:txBody>
          <a:bodyPr lIns="91440" tIns="45720" rIns="91440" bIns="45720" anchor="t">
            <a:normAutofit fontScale="92500" lnSpcReduction="20000"/>
          </a:bodyPr>
          <a:lstStyle/>
          <a:p>
            <a:endParaRPr lang="en-US">
              <a:cs typeface="Calibri"/>
            </a:endParaRPr>
          </a:p>
        </p:txBody>
      </p:sp>
      <p:pic>
        <p:nvPicPr>
          <p:cNvPr id="1028" name="Picture 4" descr="Lock Aes 256 Clip Art at Clker.com - vector clip art online, royalty free &amp;  public domain">
            <a:extLst>
              <a:ext uri="{FF2B5EF4-FFF2-40B4-BE49-F238E27FC236}">
                <a16:creationId xmlns:a16="http://schemas.microsoft.com/office/drawing/2014/main" id="{AC9E93D5-221E-36BA-F526-8A6CE14CF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936" y="3401421"/>
            <a:ext cx="1242332" cy="166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1409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474</Words>
  <Application>Microsoft Macintosh PowerPoint</Application>
  <PresentationFormat>Widescreen</PresentationFormat>
  <Paragraphs>45</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Team 13 - Banking &amp; Financial Service Management </vt:lpstr>
      <vt:lpstr>Problem Statement</vt:lpstr>
      <vt:lpstr>Proposed Solution</vt:lpstr>
      <vt:lpstr>ER Diagram</vt:lpstr>
      <vt:lpstr>PowerPoint Presentation</vt:lpstr>
      <vt:lpstr>PowerPoint Presentation</vt:lpstr>
      <vt:lpstr>Table Level Constraint</vt:lpstr>
      <vt:lpstr>Inline Constraint</vt:lpstr>
      <vt:lpstr>Encryption &amp; Decryption</vt:lpstr>
      <vt:lpstr>Types of Transactions</vt:lpstr>
      <vt:lpstr>Procedure - 1</vt:lpstr>
      <vt:lpstr>Procedure - 2</vt:lpstr>
      <vt:lpstr>Triggers</vt:lpstr>
      <vt:lpstr>Views</vt:lpstr>
      <vt:lpstr>Dashboard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Vachana Belgavi</cp:lastModifiedBy>
  <cp:revision>2</cp:revision>
  <dcterms:created xsi:type="dcterms:W3CDTF">2022-08-04T19:02:48Z</dcterms:created>
  <dcterms:modified xsi:type="dcterms:W3CDTF">2022-08-06T23:43:04Z</dcterms:modified>
</cp:coreProperties>
</file>